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97" r:id="rId5"/>
    <p:sldId id="264" r:id="rId6"/>
    <p:sldId id="265" r:id="rId7"/>
    <p:sldId id="266" r:id="rId8"/>
    <p:sldId id="267" r:id="rId9"/>
    <p:sldId id="284" r:id="rId10"/>
    <p:sldId id="262" r:id="rId11"/>
    <p:sldId id="298" r:id="rId12"/>
    <p:sldId id="299" r:id="rId13"/>
    <p:sldId id="287" r:id="rId14"/>
    <p:sldId id="301" r:id="rId15"/>
    <p:sldId id="302" r:id="rId16"/>
    <p:sldId id="293" r:id="rId17"/>
    <p:sldId id="268" r:id="rId18"/>
    <p:sldId id="296" r:id="rId19"/>
    <p:sldId id="303" r:id="rId20"/>
    <p:sldId id="286" r:id="rId21"/>
    <p:sldId id="285" r:id="rId22"/>
    <p:sldId id="294" r:id="rId23"/>
    <p:sldId id="269" r:id="rId24"/>
    <p:sldId id="295" r:id="rId25"/>
    <p:sldId id="271" r:id="rId26"/>
    <p:sldId id="278" r:id="rId27"/>
    <p:sldId id="279" r:id="rId28"/>
    <p:sldId id="261" r:id="rId29"/>
    <p:sldId id="270" r:id="rId30"/>
    <p:sldId id="260" r:id="rId31"/>
    <p:sldId id="273" r:id="rId32"/>
    <p:sldId id="283" r:id="rId3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650"/>
  </p:normalViewPr>
  <p:slideViewPr>
    <p:cSldViewPr snapToGrid="0" snapToObjects="1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C5F913-EC2B-2848-9DE6-D8663971C4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E1B0D-C8D4-E241-9740-943734AA4D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802CD6-51B7-B647-84F3-618D22C2361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1233-DBA4-744D-9363-38476E01E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A6499-A563-DF4A-AD3A-F254586A1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1F9629-A8B1-884B-AC34-A968CD31C6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6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73C6E-52B2-B248-9213-43CA59B8193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19110-3E88-174B-A50D-250F480B26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079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431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679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589D3108-C7BC-274D-B353-E84095136186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CCEC-8CE8-A349-8EF6-399A8DC9DA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17291"/>
            <a:ext cx="5157787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6288D-1486-174E-8027-9566C127E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47CF6-9394-5B4B-8220-7B71F29DB8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17291"/>
            <a:ext cx="5183188" cy="6414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Arial MT Std" panose="020B0402020200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A9809-9CAB-EB48-A314-EFB972167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80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302A5-2089-074D-816D-EAD2D14CD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95E185-2DE3-AB47-9813-7D672AC4CCA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D4E9BF-32ED-BC44-94E2-3A4CC402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BC21F7E-58FE-D049-ABAE-1389E91681F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929614-25E8-7C40-B3D8-97B8D703F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EDBFF33-C4D5-B14D-B179-44086931199A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389B79-CEFB-1D4D-933E-1E518699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B5043DA6-F6E2-B44B-966E-7681CBC26F69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19A06-F4CD-CA4A-973D-80698169979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297C46-D278-1B45-850B-6B2A1027B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9785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52E6762-2574-764E-99AC-78507C80B6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 MT Std" panose="020B0402020200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1F3F53A-2436-3A42-A104-996CD3133F68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8855545-CF42-3343-82AB-47E6E455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700D70BF-0D78-8947-9B2F-B0F56FF5C8CF}"/>
              </a:ext>
            </a:extLst>
          </p:cNvPr>
          <p:cNvSpPr/>
          <p:nvPr userDrawn="1"/>
        </p:nvSpPr>
        <p:spPr>
          <a:xfrm>
            <a:off x="7680960" y="-284481"/>
            <a:ext cx="4511040" cy="1660893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63000">
                <a:schemeClr val="bg1">
                  <a:shade val="67500"/>
                  <a:satMod val="115000"/>
                  <a:alpha val="0"/>
                  <a:lumMod val="0"/>
                  <a:lumOff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61771-F5B0-B740-831B-001696BB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4619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600">
                <a:latin typeface="Arial MT Std" panose="020B0402020200020204" pitchFamily="34" charset="0"/>
              </a:defRPr>
            </a:lvl1pPr>
            <a:lvl2pPr>
              <a:defRPr sz="1400">
                <a:latin typeface="Arial MT Std" panose="020B0402020200020204" pitchFamily="34" charset="0"/>
              </a:defRPr>
            </a:lvl2pPr>
            <a:lvl3pPr>
              <a:defRPr sz="1200">
                <a:latin typeface="Arial MT Std" panose="020B0402020200020204" pitchFamily="34" charset="0"/>
              </a:defRPr>
            </a:lvl3pPr>
            <a:lvl4pPr>
              <a:defRPr sz="1100">
                <a:latin typeface="Arial MT Std" panose="020B0402020200020204" pitchFamily="34" charset="0"/>
              </a:defRPr>
            </a:lvl4pPr>
            <a:lvl5pPr>
              <a:defRPr sz="1100">
                <a:latin typeface="Arial MT Std" panose="020B0402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8D8594-770D-2F41-980E-F79D6542D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2144"/>
            <a:ext cx="10515600" cy="53854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>
                <a:latin typeface="Arial MT Std" panose="020B0402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4B9A77-1ED0-3F49-9B21-B64112F82764}"/>
              </a:ext>
            </a:extLst>
          </p:cNvPr>
          <p:cNvSpPr txBox="1">
            <a:spLocks/>
          </p:cNvSpPr>
          <p:nvPr userDrawn="1"/>
        </p:nvSpPr>
        <p:spPr>
          <a:xfrm>
            <a:off x="3743325" y="6443486"/>
            <a:ext cx="4705350" cy="24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4600" spc="0" baseline="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200" b="0" i="0" u="none" strike="noStrike" kern="4600" spc="0" baseline="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Éclairer grâce aux données, pour bâtir un Canada meilleur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1AA919-126E-804A-A988-2686B68B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787" y="5942245"/>
            <a:ext cx="333982" cy="25459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Arial MT Std" panose="020B0402020200020204" pitchFamily="34" charset="0"/>
              </a:defRPr>
            </a:lvl1pPr>
          </a:lstStyle>
          <a:p>
            <a:fld id="{EDB761FF-D525-D64B-8909-8CF25B3FD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132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3073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857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832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750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711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457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8198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43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53" r:id="rId12"/>
    <p:sldLayoutId id="2147483654" r:id="rId13"/>
    <p:sldLayoutId id="2147483657" r:id="rId14"/>
    <p:sldLayoutId id="2147483658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can.gc.c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12.statcan.gc.ca/census-recensement/2016/rt-td/lab-tra-fra.cfm" TargetMode="External"/><Relationship Id="rId13" Type="http://schemas.openxmlformats.org/officeDocument/2006/relationships/hyperlink" Target="https://www12.statcan.gc.ca/census-recensement/2016/rt-td/fam-fra.cfm" TargetMode="External"/><Relationship Id="rId18" Type="http://schemas.openxmlformats.org/officeDocument/2006/relationships/image" Target="../media/image10.png"/><Relationship Id="rId3" Type="http://schemas.openxmlformats.org/officeDocument/2006/relationships/hyperlink" Target="https://www12.statcan.gc.ca/census-recensement/2016/rt-td/hous-loge-fra.cfm" TargetMode="External"/><Relationship Id="rId7" Type="http://schemas.openxmlformats.org/officeDocument/2006/relationships/hyperlink" Target="https://www12.statcan.gc.ca/census-recensement/2016/rt-td/edu-sco-fra.cfm" TargetMode="External"/><Relationship Id="rId12" Type="http://schemas.openxmlformats.org/officeDocument/2006/relationships/hyperlink" Target="https://www12.statcan.gc.ca/census-recensement/2016/rt-td/jtw-ddt-fra.cfm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s://www12.statcan.gc.ca/census-recensement/2016/rt-td/index-fra.cfm" TargetMode="External"/><Relationship Id="rId16" Type="http://schemas.openxmlformats.org/officeDocument/2006/relationships/hyperlink" Target="https://www12.statcan.gc.ca/census-recensement/2016/rt-td/low-ldt-fra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12.statcan.gc.ca/census-recensement/2016/rt-td/inc-rev-fra.cfm" TargetMode="External"/><Relationship Id="rId11" Type="http://schemas.openxmlformats.org/officeDocument/2006/relationships/hyperlink" Target="https://www12.statcan.gc.ca/census-recensement/2016/rt-td/population-fra.cfm" TargetMode="External"/><Relationship Id="rId5" Type="http://schemas.openxmlformats.org/officeDocument/2006/relationships/hyperlink" Target="https://www12.statcan.gc.ca/census-recensement/2016/rt-td/ap-pa-fra.cfm" TargetMode="External"/><Relationship Id="rId15" Type="http://schemas.openxmlformats.org/officeDocument/2006/relationships/hyperlink" Target="https://www12.statcan.gc.ca/census-recensement/2016/rt-td/lang-fra.cfm" TargetMode="External"/><Relationship Id="rId10" Type="http://schemas.openxmlformats.org/officeDocument/2006/relationships/hyperlink" Target="https://www12.statcan.gc.ca/census-recensement/2016/rt-td/as-fra.cfm" TargetMode="External"/><Relationship Id="rId4" Type="http://schemas.openxmlformats.org/officeDocument/2006/relationships/hyperlink" Target="https://www12.statcan.gc.ca/census-recensement/2016/rt-td/mobmig-fra.cfm" TargetMode="External"/><Relationship Id="rId9" Type="http://schemas.openxmlformats.org/officeDocument/2006/relationships/hyperlink" Target="https://www12.statcan.gc.ca/census-recensement/2016/rt-td/td-tl-fra.cfm" TargetMode="External"/><Relationship Id="rId14" Type="http://schemas.openxmlformats.org/officeDocument/2006/relationships/hyperlink" Target="https://www12.statcan.gc.ca/census-recensement/2016/rt-td/imm-fra.cf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2.statcan.gc.ca/census-recensement/2021/ref/prodserv/release-diffusion-fra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tatcan.gc.ca/pub/11-627-m/11-627-m2017024-fra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2.statcan.gc.ca/census-recensement/2016/dp-pd/dt-td/index-fra.cf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can.gc.ca/fr/sujets-debut/economie_et_societe_numeriqu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23.statcan.gc.ca/imdb/p3VD_f.pl?Function=getVD&amp;TVD=118155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.gc.ca/eic/site/pp-pp.nsf/fra/accuei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12.statcan.gc.ca/census-recensement/2016/ref/dict/figures/f1_1-fra.cf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5AB136-1321-47B3-8AF9-A8140222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6621C-6F45-B242-BB65-E5180823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534475"/>
            <a:ext cx="6992351" cy="3861558"/>
          </a:xfrm>
        </p:spPr>
        <p:txBody>
          <a:bodyPr anchor="ctr">
            <a:noAutofit/>
          </a:bodyPr>
          <a:lstStyle/>
          <a:p>
            <a:r>
              <a:rPr lang="en-US" sz="4000" cap="none" spc="0" dirty="0">
                <a:latin typeface="Century Gothic" panose="020B0502020202020204" pitchFamily="34" charset="0"/>
              </a:rPr>
              <a:t>Un aperçu des </a:t>
            </a:r>
            <a:r>
              <a:rPr lang="en-US" sz="4000" cap="none" spc="0" dirty="0" err="1">
                <a:latin typeface="Century Gothic" panose="020B0502020202020204" pitchFamily="34" charset="0"/>
              </a:rPr>
              <a:t>données</a:t>
            </a:r>
            <a:r>
              <a:rPr lang="en-US" sz="4000" cap="none" spc="0" dirty="0">
                <a:latin typeface="Century Gothic" panose="020B0502020202020204" pitchFamily="34" charset="0"/>
              </a:rPr>
              <a:t> et </a:t>
            </a:r>
            <a:r>
              <a:rPr lang="en-US" sz="4000" cap="none" spc="0" dirty="0" err="1">
                <a:latin typeface="Century Gothic" panose="020B0502020202020204" pitchFamily="34" charset="0"/>
              </a:rPr>
              <a:t>enquêtes</a:t>
            </a:r>
            <a:r>
              <a:rPr lang="en-US" sz="4000" cap="none" spc="0" dirty="0">
                <a:latin typeface="Century Gothic" panose="020B0502020202020204" pitchFamily="34" charset="0"/>
              </a:rPr>
              <a:t> de </a:t>
            </a:r>
            <a:r>
              <a:rPr lang="en-US" sz="4000" cap="none" spc="0" dirty="0" err="1">
                <a:latin typeface="Century Gothic" panose="020B0502020202020204" pitchFamily="34" charset="0"/>
              </a:rPr>
              <a:t>Statistique</a:t>
            </a:r>
            <a:r>
              <a:rPr lang="en-US" sz="4000" cap="none" spc="0" dirty="0">
                <a:latin typeface="Century Gothic" panose="020B0502020202020204" pitchFamily="34" charset="0"/>
              </a:rPr>
              <a:t> Canada</a:t>
            </a:r>
            <a:br>
              <a:rPr lang="en-US" sz="4000" cap="none" spc="0" dirty="0">
                <a:latin typeface="Century Gothic" panose="020B0502020202020204" pitchFamily="34" charset="0"/>
              </a:rPr>
            </a:br>
            <a:r>
              <a:rPr lang="fr-CA" sz="4000" cap="none" spc="0" dirty="0">
                <a:latin typeface="Century Gothic" panose="020B0502020202020204" pitchFamily="34" charset="0"/>
                <a:hlinkClick r:id="rId2"/>
              </a:rPr>
              <a:t>www.statcan.gc.ca</a:t>
            </a:r>
            <a:r>
              <a:rPr lang="fr-CA" sz="4000" spc="0" dirty="0">
                <a:latin typeface="Century Gothic" panose="020B0502020202020204" pitchFamily="34" charset="0"/>
                <a:hlinkClick r:id="rId2"/>
              </a:rPr>
              <a:t>/</a:t>
            </a:r>
            <a:endParaRPr lang="en-US" sz="4000" spc="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29AB2E-91A6-4F11-8765-A410A013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707F7-BC74-7A48-A8B4-5834787C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6797" y="1534475"/>
            <a:ext cx="3127441" cy="386155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Présentation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 de  Thérèse Nguyen, </a:t>
            </a:r>
          </a:p>
          <a:p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analyste-conseil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, </a:t>
            </a:r>
          </a:p>
          <a:p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Statistique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 Canada. </a:t>
            </a:r>
            <a:b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Automne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 2019</a:t>
            </a:r>
          </a:p>
          <a:p>
            <a:endParaRPr lang="en-US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Présentation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adaptée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 par Sandra Lenneville.</a:t>
            </a:r>
          </a:p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</a:rPr>
              <a:t>Hiver 2022</a:t>
            </a:r>
          </a:p>
        </p:txBody>
      </p:sp>
    </p:spTree>
    <p:extLst>
      <p:ext uri="{BB962C8B-B14F-4D97-AF65-F5344CB8AC3E}">
        <p14:creationId xmlns:p14="http://schemas.microsoft.com/office/powerpoint/2010/main" val="346373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784285"/>
            <a:ext cx="10964569" cy="89504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2. </a:t>
            </a:r>
            <a:r>
              <a:rPr lang="en-US" sz="3200" b="1" dirty="0" err="1">
                <a:latin typeface="Century Gothic" panose="020B0502020202020204" pitchFamily="34" charset="0"/>
              </a:rPr>
              <a:t>Données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démographique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    </a:t>
            </a:r>
            <a:r>
              <a:rPr lang="en-US" sz="3200" b="1" dirty="0" err="1">
                <a:latin typeface="Century Gothic" panose="020B0502020202020204" pitchFamily="34" charset="0"/>
              </a:rPr>
              <a:t>Recensement</a:t>
            </a:r>
            <a:r>
              <a:rPr lang="en-US" sz="3200" b="1" dirty="0">
                <a:latin typeface="Century Gothic" panose="020B0502020202020204" pitchFamily="34" charset="0"/>
              </a:rPr>
              <a:t> de la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88" y="1699870"/>
            <a:ext cx="11150647" cy="3656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sz="1800" dirty="0">
                <a:highlight>
                  <a:srgbClr val="FFFF00"/>
                </a:highlight>
                <a:latin typeface="Century Gothic" panose="020B0502020202020204" pitchFamily="34" charset="0"/>
              </a:rPr>
              <a:t>Mené à tous les 5 ans, </a:t>
            </a:r>
            <a:r>
              <a:rPr lang="fr-CA" sz="1800" dirty="0">
                <a:latin typeface="Century Gothic" panose="020B0502020202020204" pitchFamily="34" charset="0"/>
              </a:rPr>
              <a:t>le recensement est la source la plus complète pour des données régionales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sz="1800" dirty="0">
                <a:latin typeface="Century Gothic" panose="020B0502020202020204" pitchFamily="34" charset="0"/>
              </a:rPr>
              <a:t>Données de haute qualité grâce à un taux de réponse élevé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sz="1800" dirty="0">
                <a:latin typeface="Century Gothic" panose="020B0502020202020204" pitchFamily="34" charset="0"/>
              </a:rPr>
              <a:t>Couverture géographique très détaillée, ce qui permet d’avoir des données pour de petits territoires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sz="1800" dirty="0">
                <a:latin typeface="Century Gothic" panose="020B0502020202020204" pitchFamily="34" charset="0"/>
              </a:rPr>
              <a:t>Contient aussi des données en fonction du lieu de travail 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fr-CA" sz="1800" dirty="0">
                <a:latin typeface="Century Gothic" panose="020B0502020202020204" pitchFamily="34" charset="0"/>
                <a:hlinkClick r:id="rId2"/>
              </a:rPr>
              <a:t>Tableaux de données selon différents thèmes : </a:t>
            </a:r>
            <a:endParaRPr lang="fr-CA" sz="1800" dirty="0">
              <a:latin typeface="Century Gothic" panose="020B0502020202020204" pitchFamily="34" charset="0"/>
            </a:endParaRPr>
          </a:p>
          <a:p>
            <a:endParaRPr lang="fr-CA" sz="1800" dirty="0"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712855-AA1F-461F-981C-FF22B429C57B}"/>
              </a:ext>
            </a:extLst>
          </p:cNvPr>
          <p:cNvSpPr txBox="1"/>
          <p:nvPr/>
        </p:nvSpPr>
        <p:spPr>
          <a:xfrm>
            <a:off x="7011861" y="4231158"/>
            <a:ext cx="3375936" cy="249299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3"/>
              </a:rPr>
              <a:t>Logement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4"/>
              </a:rPr>
              <a:t>Mobilité et migration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5"/>
              </a:rPr>
              <a:t>Peuples autochtones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6"/>
              </a:rPr>
              <a:t>Revenu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7"/>
              </a:rPr>
              <a:t>Scolarité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8"/>
              </a:rPr>
              <a:t>Travail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9"/>
              </a:rPr>
              <a:t>Type de logement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BA15AF-B6FE-44E4-A7B5-1FB37825B2F3}"/>
              </a:ext>
            </a:extLst>
          </p:cNvPr>
          <p:cNvSpPr txBox="1"/>
          <p:nvPr/>
        </p:nvSpPr>
        <p:spPr>
          <a:xfrm>
            <a:off x="1604395" y="4214709"/>
            <a:ext cx="609460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0"/>
              </a:rPr>
              <a:t>Âge et sexe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1"/>
              </a:rPr>
              <a:t>Chiffres de population et des logements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2"/>
              </a:rPr>
              <a:t>Déplacement domicile-travail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3"/>
              </a:rPr>
              <a:t>Familles, ménages et état matrimonial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4"/>
              </a:rPr>
              <a:t>Immigration et diversité ethnoculturelle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5"/>
              </a:rPr>
              <a:t>Langue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i="0" u="sng" dirty="0">
                <a:solidFill>
                  <a:srgbClr val="284162"/>
                </a:solidFill>
                <a:effectLst/>
                <a:latin typeface="Noto Sans" panose="020B0502040504020204" pitchFamily="34" charset="0"/>
                <a:hlinkClick r:id="rId16"/>
              </a:rPr>
              <a:t>Langue de travail</a:t>
            </a:r>
            <a:endParaRPr lang="fr-CA" b="1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C5B089-0327-42BA-8B44-1BD03680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7" y="2900374"/>
            <a:ext cx="1350627" cy="15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AD89D0-5AC0-4C13-BFB9-6370932F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433" y="4744017"/>
            <a:ext cx="1350627" cy="14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626E81C-DEC3-43F8-9C89-FB8A70A82366}"/>
              </a:ext>
            </a:extLst>
          </p:cNvPr>
          <p:cNvSpPr txBox="1"/>
          <p:nvPr/>
        </p:nvSpPr>
        <p:spPr>
          <a:xfrm>
            <a:off x="10796632" y="6274965"/>
            <a:ext cx="73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9486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FA95D-9DBB-402D-B2A5-4F292937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23" y="453005"/>
            <a:ext cx="9720072" cy="1166069"/>
          </a:xfrm>
        </p:spPr>
        <p:txBody>
          <a:bodyPr>
            <a:normAutofit/>
          </a:bodyPr>
          <a:lstStyle/>
          <a:p>
            <a:r>
              <a:rPr lang="fr-CA" sz="3000" dirty="0">
                <a:latin typeface="Century Gothic" panose="020B0502020202020204" pitchFamily="34" charset="0"/>
              </a:rPr>
              <a:t>Recensement 2021 : calendrier de diffusion</a:t>
            </a:r>
            <a:br>
              <a:rPr lang="fr-CA" sz="3000" dirty="0">
                <a:latin typeface="Century Gothic" panose="020B0502020202020204" pitchFamily="34" charset="0"/>
              </a:rPr>
            </a:br>
            <a:br>
              <a:rPr lang="fr-CA" sz="3000" dirty="0">
                <a:latin typeface="Century Gothic" panose="020B0502020202020204" pitchFamily="34" charset="0"/>
              </a:rPr>
            </a:br>
            <a:r>
              <a:rPr lang="fr-CA" sz="1200" b="1" cap="none" dirty="0">
                <a:latin typeface="Century Gothic" panose="020B0502020202020204" pitchFamily="34" charset="0"/>
              </a:rPr>
              <a:t>Tous les détails</a:t>
            </a:r>
            <a:br>
              <a:rPr lang="fr-CA" sz="1200" b="1" cap="none" dirty="0">
                <a:latin typeface="Century Gothic" panose="020B0502020202020204" pitchFamily="34" charset="0"/>
              </a:rPr>
            </a:br>
            <a:r>
              <a:rPr lang="fr-CA" sz="1200" cap="none" dirty="0">
                <a:latin typeface="Century Gothic" panose="020B0502020202020204" pitchFamily="34" charset="0"/>
                <a:hlinkClick r:id="rId2"/>
              </a:rPr>
              <a:t>https://www12.statcan.gc.ca/census-recensement/2021/ref/prodserv/release-diffusion-fra.cfm</a:t>
            </a:r>
            <a:r>
              <a:rPr lang="fr-CA" sz="1200" cap="none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EF4AC-8500-46D3-8A3E-19F68D8A2CF7}"/>
              </a:ext>
            </a:extLst>
          </p:cNvPr>
          <p:cNvSpPr txBox="1"/>
          <p:nvPr/>
        </p:nvSpPr>
        <p:spPr>
          <a:xfrm>
            <a:off x="915952" y="1825099"/>
            <a:ext cx="50653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9 février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Chiffres de population et des logements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27 avril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Âge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Sexe à la naissance et genre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Type de logement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CA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13 juillet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Familles, ménages et état matrimonial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Expérience militaire canadienne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Revenu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CA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17 août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Langue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B19997-3274-430F-BFD5-F3ABA52FC6E4}"/>
              </a:ext>
            </a:extLst>
          </p:cNvPr>
          <p:cNvSpPr txBox="1"/>
          <p:nvPr/>
        </p:nvSpPr>
        <p:spPr>
          <a:xfrm>
            <a:off x="6210652" y="1825099"/>
            <a:ext cx="488342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21 septembre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Peuples autochtones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Logement</a:t>
            </a:r>
          </a:p>
          <a:p>
            <a:pPr algn="l"/>
            <a:endParaRPr lang="fr-CA" b="1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26 octobre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Immigration, lieu de naissance et citoyenneté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Diversité ethnoculturelle et religieuse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Mobilité et migration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CA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CA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30 novembre 2022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Scolarité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Travail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Langue de travail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Navettage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Instruction dans la langue officielle minoritaire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CA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3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108BAA0-302C-4689-B7AD-84E37A82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25" y="133163"/>
            <a:ext cx="9136096" cy="674330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21F462-F8EF-4125-A9AB-98629B99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00B7874-163A-4F84-B657-4844EF0ED66D}"/>
              </a:ext>
            </a:extLst>
          </p:cNvPr>
          <p:cNvSpPr txBox="1">
            <a:spLocks/>
          </p:cNvSpPr>
          <p:nvPr/>
        </p:nvSpPr>
        <p:spPr>
          <a:xfrm rot="21002498">
            <a:off x="473796" y="624883"/>
            <a:ext cx="7461617" cy="2694109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3600" cap="none" dirty="0">
                <a:latin typeface="Century Gothic" panose="020B0502020202020204" pitchFamily="34" charset="0"/>
              </a:rPr>
              <a:t>Accès au profil du recensement</a:t>
            </a:r>
          </a:p>
          <a:p>
            <a:pPr algn="ctr"/>
            <a:r>
              <a:rPr lang="fr-CA" sz="36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Sur la page d'accueil.</a:t>
            </a:r>
          </a:p>
          <a:p>
            <a:pPr algn="ctr"/>
            <a:r>
              <a:rPr lang="fr-CA" sz="36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Section En demande à droite.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3ABF7-AB31-46D5-BBA3-F50AB6A2B802}"/>
              </a:ext>
            </a:extLst>
          </p:cNvPr>
          <p:cNvSpPr/>
          <p:nvPr/>
        </p:nvSpPr>
        <p:spPr>
          <a:xfrm>
            <a:off x="8112152" y="503338"/>
            <a:ext cx="4639113" cy="51172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EA326B-AFC8-46F1-93C4-6C5B6BE3C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568" y="288080"/>
            <a:ext cx="951049" cy="94224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BBA7148-FDB6-49BD-BA3C-8EAA6366C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45691">
            <a:off x="6991259" y="774755"/>
            <a:ext cx="1070375" cy="4806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23D965-C8DC-404C-8E3E-ACB3417FC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20" y="4058143"/>
            <a:ext cx="870403" cy="8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51BE2D9-1E9A-4D57-97E9-9EA00B5F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2874"/>
            <a:ext cx="12192000" cy="30617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0CA7AFB-98D9-4980-A45F-8544F765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09" y="-12762"/>
            <a:ext cx="11031529" cy="1382087"/>
          </a:xfrm>
        </p:spPr>
        <p:txBody>
          <a:bodyPr>
            <a:noAutofit/>
          </a:bodyPr>
          <a:lstStyle/>
          <a:p>
            <a:r>
              <a:rPr lang="fr-CA" sz="3200" cap="none" dirty="0">
                <a:latin typeface="Century Gothic" panose="020B0502020202020204" pitchFamily="34" charset="0"/>
              </a:rPr>
              <a:t>Différentes façons</a:t>
            </a:r>
            <a:br>
              <a:rPr lang="fr-CA" sz="3200" cap="none" dirty="0">
                <a:latin typeface="Century Gothic" panose="020B0502020202020204" pitchFamily="34" charset="0"/>
              </a:rPr>
            </a:br>
            <a:r>
              <a:rPr lang="fr-CA" sz="3200" cap="none" dirty="0">
                <a:latin typeface="Century Gothic" panose="020B0502020202020204" pitchFamily="34" charset="0"/>
              </a:rPr>
              <a:t> d’accéder aux données du recensement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9495805-8756-43BD-AB42-EFE936B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125" y="2854803"/>
            <a:ext cx="870403" cy="862344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E8DFF546-801C-4A81-B33A-F3AEDE7FD93F}"/>
              </a:ext>
            </a:extLst>
          </p:cNvPr>
          <p:cNvSpPr txBox="1">
            <a:spLocks/>
          </p:cNvSpPr>
          <p:nvPr/>
        </p:nvSpPr>
        <p:spPr>
          <a:xfrm>
            <a:off x="984704" y="1237283"/>
            <a:ext cx="9706085" cy="72514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200" b="1" cap="none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Utilisez le bandeau des menus au haut de chaque fenêtre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57B39D6-D66C-443F-A8CC-8A362CF8BC6A}"/>
              </a:ext>
            </a:extLst>
          </p:cNvPr>
          <p:cNvSpPr txBox="1">
            <a:spLocks/>
          </p:cNvSpPr>
          <p:nvPr/>
        </p:nvSpPr>
        <p:spPr>
          <a:xfrm>
            <a:off x="5837746" y="4040552"/>
            <a:ext cx="228600" cy="238639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6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800564-5294-4266-9FFF-012FF0F0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AAA9FE-5012-402B-B5FC-6A871DA7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4553F1-1932-4088-A583-DCF675ED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5" y="0"/>
            <a:ext cx="1169387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A7D3F1-D5FF-4C45-ACB3-1F1DA33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9" y="2084832"/>
            <a:ext cx="951049" cy="9422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79814A-FF2D-4EC9-8F40-A64DE63205CE}"/>
              </a:ext>
            </a:extLst>
          </p:cNvPr>
          <p:cNvSpPr txBox="1"/>
          <p:nvPr/>
        </p:nvSpPr>
        <p:spPr>
          <a:xfrm>
            <a:off x="260193" y="3740463"/>
            <a:ext cx="278758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latin typeface="Century Gothic" panose="020B0502020202020204" pitchFamily="34" charset="0"/>
              </a:rPr>
              <a:t>Pour accéder au recensement de 2016</a:t>
            </a:r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55DF342B-9DFE-4475-A1BF-004EAE787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5926">
            <a:off x="1665368" y="3519317"/>
            <a:ext cx="1145454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BD141-21A2-4E49-9282-45F1F5D6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077753-CB8A-4A3A-8E8C-FB59ED1A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61E138-0C12-484D-B3BA-D894B880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-54958"/>
            <a:ext cx="1139727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06F80A-3DBF-483C-A26D-97DA4F19E92D}"/>
              </a:ext>
            </a:extLst>
          </p:cNvPr>
          <p:cNvSpPr txBox="1"/>
          <p:nvPr/>
        </p:nvSpPr>
        <p:spPr>
          <a:xfrm>
            <a:off x="3802384" y="1549827"/>
            <a:ext cx="3566082" cy="175432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Century Gothic" panose="020B0502020202020204" pitchFamily="34" charset="0"/>
              </a:rPr>
              <a:t>Dans le recensement de 2016</a:t>
            </a:r>
          </a:p>
        </p:txBody>
      </p:sp>
    </p:spTree>
    <p:extLst>
      <p:ext uri="{BB962C8B-B14F-4D97-AF65-F5344CB8AC3E}">
        <p14:creationId xmlns:p14="http://schemas.microsoft.com/office/powerpoint/2010/main" val="5828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976"/>
            <a:ext cx="10964569" cy="251277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cap="none" spc="0" dirty="0" err="1">
                <a:latin typeface="Century Gothic" panose="020B0502020202020204" pitchFamily="34" charset="0"/>
              </a:rPr>
              <a:t>Exercice</a:t>
            </a:r>
            <a:r>
              <a:rPr lang="en-US" sz="2800" cap="none" spc="0" dirty="0">
                <a:latin typeface="Century Gothic" panose="020B0502020202020204" pitchFamily="34" charset="0"/>
              </a:rPr>
              <a:t> de navigation </a:t>
            </a:r>
            <a:br>
              <a:rPr lang="en-US" sz="2800" b="1" cap="none" spc="0" dirty="0">
                <a:latin typeface="Century Gothic" panose="020B0502020202020204" pitchFamily="34" charset="0"/>
              </a:rPr>
            </a:br>
            <a:r>
              <a:rPr lang="fr-CA" sz="2800" b="1" cap="none" spc="0" dirty="0">
                <a:latin typeface="Century Gothic" panose="020B0502020202020204" pitchFamily="34" charset="0"/>
              </a:rPr>
              <a:t>Recensement -  Thème du Recensement de 2016 - Familles, ménages et état matrimonial</a:t>
            </a:r>
            <a:br>
              <a:rPr lang="fr-CA" sz="2800" b="1" cap="none" spc="0" dirty="0">
                <a:latin typeface="Century Gothic" panose="020B0502020202020204" pitchFamily="34" charset="0"/>
              </a:rPr>
            </a:br>
            <a:br>
              <a:rPr lang="fr-CA" sz="2800" cap="none" spc="0" dirty="0">
                <a:latin typeface="Century Gothic" panose="020B0502020202020204" pitchFamily="34" charset="0"/>
              </a:rPr>
            </a:br>
            <a:r>
              <a:rPr lang="fr-CA" sz="2800" cap="none" spc="0" dirty="0">
                <a:latin typeface="Century Gothic" panose="020B0502020202020204" pitchFamily="34" charset="0"/>
              </a:rPr>
              <a:t>Repérez l’infographie </a:t>
            </a:r>
            <a:r>
              <a:rPr lang="fr-CA" sz="2800" u="sng" cap="none" spc="0" dirty="0">
                <a:latin typeface="Century Gothic" panose="020B0502020202020204" pitchFamily="34" charset="0"/>
                <a:hlinkClick r:id="rId2"/>
              </a:rPr>
              <a:t>Portrait des ménages et des familles au Canada</a:t>
            </a:r>
            <a:endParaRPr lang="en-US" sz="2800" b="1" cap="none" spc="0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0026" y="3187815"/>
            <a:ext cx="7903543" cy="31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308262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Profils</a:t>
            </a:r>
            <a:r>
              <a:rPr lang="en-US" sz="3200" b="1" dirty="0">
                <a:latin typeface="Century Gothic" panose="020B0502020202020204" pitchFamily="34" charset="0"/>
              </a:rPr>
              <a:t> du </a:t>
            </a:r>
            <a:r>
              <a:rPr lang="en-US" sz="3200" b="1" dirty="0" err="1">
                <a:latin typeface="Century Gothic" panose="020B0502020202020204" pitchFamily="34" charset="0"/>
              </a:rPr>
              <a:t>recensement</a:t>
            </a:r>
            <a:r>
              <a:rPr lang="en-US" sz="3200" b="1" dirty="0">
                <a:latin typeface="Century Gothic" panose="020B0502020202020204" pitchFamily="34" charset="0"/>
              </a:rPr>
              <a:t>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52" y="1516696"/>
            <a:ext cx="5042267" cy="3656720"/>
          </a:xfrm>
        </p:spPr>
        <p:txBody>
          <a:bodyPr/>
          <a:lstStyle/>
          <a:p>
            <a:r>
              <a:rPr lang="fr-CA" sz="2200" dirty="0">
                <a:latin typeface="Century Gothic" panose="020B0502020202020204" pitchFamily="34" charset="0"/>
              </a:rPr>
              <a:t>Données sur tous les sujets </a:t>
            </a:r>
            <a:r>
              <a:rPr lang="fr-CA" sz="2200" b="1" dirty="0">
                <a:latin typeface="Century Gothic" panose="020B0502020202020204" pitchFamily="34" charset="0"/>
              </a:rPr>
              <a:t>présentées sous forme d’une liste</a:t>
            </a:r>
          </a:p>
          <a:p>
            <a:r>
              <a:rPr lang="fr-CA" sz="2200" dirty="0">
                <a:latin typeface="Century Gothic" panose="020B0502020202020204" pitchFamily="34" charset="0"/>
              </a:rPr>
              <a:t>Comprennent presque toutes les variables tel que l’âge, le sexe, le revenu, l’éducation, l’emploi, les langues, etc.</a:t>
            </a:r>
          </a:p>
          <a:p>
            <a:r>
              <a:rPr lang="fr-CA" sz="2200" dirty="0">
                <a:latin typeface="Century Gothic" panose="020B0502020202020204" pitchFamily="34" charset="0"/>
              </a:rPr>
              <a:t>Disponibles jusqu’au niveau des aires de diffusion.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44D2381-066F-44FF-B86D-5892776B6FEF}"/>
              </a:ext>
            </a:extLst>
          </p:cNvPr>
          <p:cNvSpPr/>
          <p:nvPr/>
        </p:nvSpPr>
        <p:spPr>
          <a:xfrm>
            <a:off x="85457" y="4982198"/>
            <a:ext cx="5341122" cy="190571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4B6A28-B09C-4B9F-BB55-943BAB81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60" y="1327561"/>
            <a:ext cx="8430988" cy="423310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2EDFDABE-DA05-432F-9C81-4CC582583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80498">
            <a:off x="7406811" y="1468269"/>
            <a:ext cx="1070375" cy="48062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1B73113-295A-4823-A917-AD9304B44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104249">
            <a:off x="7320415" y="3256948"/>
            <a:ext cx="1070375" cy="4806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7C0839-8FE1-47D7-8EBF-0C43FFDFDC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597" b="77669"/>
          <a:stretch/>
        </p:blipFill>
        <p:spPr>
          <a:xfrm>
            <a:off x="487110" y="5142757"/>
            <a:ext cx="3143017" cy="15058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81E4DA-B13C-47D2-843D-D4911F819532}"/>
              </a:ext>
            </a:extLst>
          </p:cNvPr>
          <p:cNvSpPr/>
          <p:nvPr/>
        </p:nvSpPr>
        <p:spPr>
          <a:xfrm>
            <a:off x="861759" y="5546188"/>
            <a:ext cx="3378871" cy="51172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2D6C85-F43C-4CEE-AFCF-AC7D5638B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299" y="5297673"/>
            <a:ext cx="951049" cy="9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4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ACAC77-7CC6-4FA1-BCE4-FEA994F6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4EFEF6-A876-4AF8-96FE-0AB212D1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387296"/>
            <a:ext cx="7327810" cy="5529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51C2F1-4450-42AA-ABDB-A32F02F9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268" y="883339"/>
            <a:ext cx="4714875" cy="5724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FAF206D-8034-442F-A371-DBEA4EDD0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580498">
            <a:off x="10203642" y="5447391"/>
            <a:ext cx="1070375" cy="4806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064FF8-0265-4E2B-91C2-7D024C86F4F4}"/>
              </a:ext>
            </a:extLst>
          </p:cNvPr>
          <p:cNvSpPr txBox="1"/>
          <p:nvPr/>
        </p:nvSpPr>
        <p:spPr>
          <a:xfrm>
            <a:off x="10343871" y="3522132"/>
            <a:ext cx="1541944" cy="175432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latin typeface="Century Gothic" panose="020B0502020202020204" pitchFamily="34" charset="0"/>
              </a:rPr>
              <a:t>Voir la carte</a:t>
            </a:r>
          </a:p>
        </p:txBody>
      </p:sp>
    </p:spTree>
    <p:extLst>
      <p:ext uri="{BB962C8B-B14F-4D97-AF65-F5344CB8AC3E}">
        <p14:creationId xmlns:p14="http://schemas.microsoft.com/office/powerpoint/2010/main" val="287473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6D86B-C76F-4EBE-99E8-652555C3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8590A-6F63-4F88-91D7-7DCA1A79C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D040CC-82A5-43F3-99E5-75B0CC0EF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8C41B7-D275-4E30-995F-BEDC2C63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09537"/>
            <a:ext cx="11306175" cy="66389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33838F-1A40-454E-B5F2-3277A7AFE695}"/>
              </a:ext>
            </a:extLst>
          </p:cNvPr>
          <p:cNvSpPr txBox="1"/>
          <p:nvPr/>
        </p:nvSpPr>
        <p:spPr>
          <a:xfrm>
            <a:off x="4521474" y="5548133"/>
            <a:ext cx="7152661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3600" dirty="0">
                <a:latin typeface="Century Gothic" panose="020B0502020202020204" pitchFamily="34" charset="0"/>
              </a:rPr>
              <a:t>Notez les AD du territoire que vous voulez couvrir.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839F76-44D2-4AD5-B415-0D77FE2C35E6}"/>
              </a:ext>
            </a:extLst>
          </p:cNvPr>
          <p:cNvSpPr txBox="1"/>
          <p:nvPr/>
        </p:nvSpPr>
        <p:spPr>
          <a:xfrm>
            <a:off x="7942539" y="2295926"/>
            <a:ext cx="1581685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latin typeface="Century Gothic" panose="020B0502020202020204" pitchFamily="34" charset="0"/>
              </a:rPr>
              <a:t>Afficher les étiquettes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199CB04-11FF-4D36-A295-87FAAE41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065936">
            <a:off x="9169738" y="2468869"/>
            <a:ext cx="1070375" cy="4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3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736357"/>
            <a:ext cx="10515600" cy="89504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entury Gothic" panose="020B0502020202020204" pitchFamily="34" charset="0"/>
              </a:rPr>
              <a:t>Thèmes abordés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1959262"/>
            <a:ext cx="10515600" cy="36567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CA" sz="3600" dirty="0">
                <a:latin typeface="Century Gothic" panose="020B0502020202020204" pitchFamily="34" charset="0"/>
              </a:rPr>
              <a:t>1. Géographie</a:t>
            </a:r>
          </a:p>
          <a:p>
            <a:pPr>
              <a:spcBef>
                <a:spcPts val="1800"/>
              </a:spcBef>
            </a:pPr>
            <a:r>
              <a:rPr lang="fr-CA" sz="3600" dirty="0">
                <a:latin typeface="Century Gothic" panose="020B0502020202020204" pitchFamily="34" charset="0"/>
              </a:rPr>
              <a:t>2. Données démographiques</a:t>
            </a:r>
          </a:p>
          <a:p>
            <a:pPr>
              <a:spcBef>
                <a:spcPts val="1800"/>
              </a:spcBef>
            </a:pPr>
            <a:r>
              <a:rPr lang="fr-CA" sz="3600" dirty="0">
                <a:latin typeface="Century Gothic" panose="020B0502020202020204" pitchFamily="34" charset="0"/>
              </a:rPr>
              <a:t>3. Dépenses des ménages</a:t>
            </a:r>
          </a:p>
          <a:p>
            <a:pPr>
              <a:spcBef>
                <a:spcPts val="1800"/>
              </a:spcBef>
            </a:pPr>
            <a:r>
              <a:rPr lang="fr-CA" sz="3600" dirty="0">
                <a:latin typeface="Century Gothic" panose="020B0502020202020204" pitchFamily="34" charset="0"/>
              </a:rPr>
              <a:t>4. Données sur les industries et les ventes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EED1F4-AC7E-44BA-B857-7E0028A9A122}"/>
              </a:ext>
            </a:extLst>
          </p:cNvPr>
          <p:cNvSpPr/>
          <p:nvPr/>
        </p:nvSpPr>
        <p:spPr>
          <a:xfrm>
            <a:off x="2969660" y="6409932"/>
            <a:ext cx="7930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dirty="0"/>
              <a:t>Les icones de la présentation proviennent de </a:t>
            </a:r>
            <a:r>
              <a:rPr lang="fr-CA" dirty="0" err="1"/>
              <a:t>Freepik</a:t>
            </a:r>
            <a:r>
              <a:rPr lang="fr-CA" dirty="0"/>
              <a:t> sur www.flaticon.com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A5B2E6-2F60-4E56-B421-9ABDD668C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52" y="6286038"/>
            <a:ext cx="37278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9A8EB-FBE6-48E3-9AD3-AF7EDFEF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1773D-6DD0-4732-AB27-5F8C70702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D591C0-279B-467E-BF6D-AD9240BF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C5EC25-82E4-4E68-A14A-F29F79A33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501" y="0"/>
            <a:ext cx="11300952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954CB89F-966B-4A64-9A2A-842117055059}"/>
              </a:ext>
            </a:extLst>
          </p:cNvPr>
          <p:cNvSpPr txBox="1">
            <a:spLocks/>
          </p:cNvSpPr>
          <p:nvPr/>
        </p:nvSpPr>
        <p:spPr>
          <a:xfrm>
            <a:off x="-573140" y="0"/>
            <a:ext cx="1597268" cy="298353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22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C32BCA4-F71B-46B8-9977-EB26A8AEF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80498">
            <a:off x="4604877" y="1533859"/>
            <a:ext cx="1070375" cy="480626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8381EF69-A213-4CC6-B360-099960A99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80498">
            <a:off x="10690476" y="2172549"/>
            <a:ext cx="1070375" cy="480626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F19998A-214B-4E11-A970-AECDFD5D3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897168" y="1761303"/>
            <a:ext cx="1070375" cy="4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1" y="375631"/>
            <a:ext cx="10964569" cy="144078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spc="0" dirty="0" err="1">
                <a:latin typeface="Century Gothic" panose="020B0502020202020204" pitchFamily="34" charset="0"/>
              </a:rPr>
              <a:t>Exercice</a:t>
            </a:r>
            <a:r>
              <a:rPr lang="en-US" sz="3200" b="1" spc="0" dirty="0">
                <a:latin typeface="Century Gothic" panose="020B0502020202020204" pitchFamily="34" charset="0"/>
              </a:rPr>
              <a:t> de navigation</a:t>
            </a:r>
            <a:br>
              <a:rPr lang="en-US" sz="3200" b="1" spc="0" dirty="0">
                <a:latin typeface="Century Gothic" panose="020B0502020202020204" pitchFamily="34" charset="0"/>
              </a:rPr>
            </a:br>
            <a:r>
              <a:rPr lang="fr-CA" sz="3200" u="sng" spc="0" dirty="0">
                <a:latin typeface="Century Gothic" panose="020B0502020202020204" pitchFamily="34" charset="0"/>
              </a:rPr>
              <a:t>Profil du recensement, Recensement de 2016</a:t>
            </a:r>
            <a:endParaRPr lang="en-US" sz="2800" b="1" spc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8F0F77C-5833-4582-8867-5F33D0648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27867"/>
            <a:ext cx="9720073" cy="45497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800" kern="0" dirty="0">
                <a:latin typeface="Century Gothic" panose="020B0502020202020204" pitchFamily="34" charset="0"/>
                <a:cs typeface="Calibri" panose="020F0502020204030204" pitchFamily="34" charset="0"/>
              </a:rPr>
              <a:t>Dans la section </a:t>
            </a:r>
            <a:r>
              <a:rPr lang="fr-CA" sz="2800" b="1" u="sng" kern="0" dirty="0">
                <a:latin typeface="Century Gothic" panose="020B0502020202020204" pitchFamily="34" charset="0"/>
                <a:cs typeface="Calibri" panose="020F0502020204030204" pitchFamily="34" charset="0"/>
              </a:rPr>
              <a:t>En demande</a:t>
            </a:r>
            <a:r>
              <a:rPr lang="fr-CA" sz="2800" b="1" kern="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fr-CA" sz="2800" kern="0" dirty="0">
                <a:latin typeface="Century Gothic" panose="020B0502020202020204" pitchFamily="34" charset="0"/>
                <a:cs typeface="Calibri" panose="020F0502020204030204" pitchFamily="34" charset="0"/>
              </a:rPr>
              <a:t>de la page d’accueil, Cliquez sur </a:t>
            </a:r>
            <a:r>
              <a:rPr lang="fr-CA" sz="2800" b="1" u="sng" kern="0" dirty="0">
                <a:latin typeface="Century Gothic" panose="020B0502020202020204" pitchFamily="34" charset="0"/>
                <a:cs typeface="Calibri" panose="020F0502020204030204" pitchFamily="34" charset="0"/>
              </a:rPr>
              <a:t>Profil du recensement, Recensement de 2016</a:t>
            </a:r>
            <a:endParaRPr lang="fr-CA" sz="2800" b="1" kern="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800" kern="0" dirty="0">
                <a:latin typeface="Century Gothic" panose="020B0502020202020204" pitchFamily="34" charset="0"/>
                <a:cs typeface="Calibri" panose="020F0502020204030204" pitchFamily="34" charset="0"/>
              </a:rPr>
              <a:t>Sélectionnez « Recherche par code postal » et entrez </a:t>
            </a:r>
            <a:r>
              <a:rPr lang="fr-CA" sz="2800" u="sng" kern="0" dirty="0">
                <a:latin typeface="Century Gothic" panose="020B0502020202020204" pitchFamily="34" charset="0"/>
                <a:cs typeface="Calibri" panose="020F0502020204030204" pitchFamily="34" charset="0"/>
              </a:rPr>
              <a:t>votre code postal. </a:t>
            </a: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800" kern="0" dirty="0">
                <a:latin typeface="Century Gothic" panose="020B0502020202020204" pitchFamily="34" charset="0"/>
                <a:cs typeface="Calibri" panose="020F0502020204030204" pitchFamily="34" charset="0"/>
              </a:rPr>
              <a:t>Sélectionnez </a:t>
            </a:r>
            <a:r>
              <a:rPr lang="fr-CA" sz="2800" b="1" kern="0" dirty="0">
                <a:latin typeface="Century Gothic" panose="020B0502020202020204" pitchFamily="34" charset="0"/>
                <a:cs typeface="Calibri" panose="020F0502020204030204" pitchFamily="34" charset="0"/>
              </a:rPr>
              <a:t>l’aire de diffusion </a:t>
            </a:r>
            <a:r>
              <a:rPr lang="fr-CA" sz="2800" kern="0" dirty="0">
                <a:latin typeface="Century Gothic" panose="020B0502020202020204" pitchFamily="34" charset="0"/>
                <a:cs typeface="Calibri" panose="020F0502020204030204" pitchFamily="34" charset="0"/>
              </a:rPr>
              <a:t>de votre lieu de résidence (AD)</a:t>
            </a:r>
          </a:p>
          <a:p>
            <a:pPr lvl="4">
              <a:lnSpc>
                <a:spcPct val="110000"/>
              </a:lnSpc>
              <a:spcAft>
                <a:spcPts val="600"/>
              </a:spcAft>
            </a:pPr>
            <a:r>
              <a:rPr lang="fr-CA" sz="1800" u="sng" kern="0" dirty="0">
                <a:latin typeface="Century Gothic" panose="020B0502020202020204" pitchFamily="34" charset="0"/>
                <a:cs typeface="Calibri" panose="020F0502020204030204" pitchFamily="34" charset="0"/>
              </a:rPr>
              <a:t>Aire de diffusion</a:t>
            </a:r>
            <a:r>
              <a:rPr lang="fr-CA" sz="1800" kern="0" dirty="0">
                <a:latin typeface="Century Gothic" panose="020B0502020202020204" pitchFamily="34" charset="0"/>
                <a:cs typeface="Calibri" panose="020F0502020204030204" pitchFamily="34" charset="0"/>
              </a:rPr>
              <a:t> : plus petit regroupement géographique pour les données de recensement [de 400 à 700 personnes].</a:t>
            </a:r>
          </a:p>
          <a:p>
            <a:pPr marL="457200" lvl="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800" b="1" kern="0" dirty="0">
                <a:latin typeface="Century Gothic" panose="020B0502020202020204" pitchFamily="34" charset="0"/>
                <a:cs typeface="Calibri" panose="020F0502020204030204" pitchFamily="34" charset="0"/>
              </a:rPr>
              <a:t>Comparer votre aire de diffusion avec l’aire de diffusion du Cégep. (H9H 5K8)</a:t>
            </a:r>
            <a:endParaRPr lang="fr-CA" sz="2800" kern="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DACC472-CDB8-490C-B2A4-8B22A5D1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43" y="0"/>
            <a:ext cx="8641957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B5D18D5-FE14-4335-9B7A-57277F2B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68" y="3916478"/>
            <a:ext cx="2997628" cy="22185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CA" sz="2800" kern="0" cap="none" spc="0" dirty="0">
                <a:latin typeface="Century Gothic" panose="020B0502020202020204" pitchFamily="34" charset="0"/>
              </a:rPr>
              <a:t>Pour aller chercher les tableaux de données du recensement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E56C9F-1E5B-4EBE-B242-592A6E8F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6" name="AutoShape 2" descr="Download free icon">
            <a:extLst>
              <a:ext uri="{FF2B5EF4-FFF2-40B4-BE49-F238E27FC236}">
                <a16:creationId xmlns:a16="http://schemas.microsoft.com/office/drawing/2014/main" id="{8A624F2C-9BE1-47BE-99B4-13D7E8616B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8A26DC9-25F5-438D-ABA7-712635EC1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12542" y="6110704"/>
            <a:ext cx="720000" cy="7200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F0025C2-8AED-462A-A76D-4B14D0C1D455}"/>
              </a:ext>
            </a:extLst>
          </p:cNvPr>
          <p:cNvSpPr txBox="1">
            <a:spLocks/>
          </p:cNvSpPr>
          <p:nvPr/>
        </p:nvSpPr>
        <p:spPr>
          <a:xfrm>
            <a:off x="0" y="16815"/>
            <a:ext cx="3290149" cy="422648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800" b="1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savoir où vous êtes </a:t>
            </a:r>
            <a:r>
              <a:rPr lang="fr-CA" sz="1800" b="1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fr-C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5A50D41-9AA1-4032-B390-9EFEE091BE5D}"/>
              </a:ext>
            </a:extLst>
          </p:cNvPr>
          <p:cNvSpPr txBox="1">
            <a:spLocks/>
          </p:cNvSpPr>
          <p:nvPr/>
        </p:nvSpPr>
        <p:spPr>
          <a:xfrm>
            <a:off x="4894722" y="6351384"/>
            <a:ext cx="228600" cy="238639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18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119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97" y="761995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Tableaux de </a:t>
            </a:r>
            <a:r>
              <a:rPr lang="en-US" sz="3200" b="1" dirty="0" err="1">
                <a:latin typeface="Century Gothic" panose="020B0502020202020204" pitchFamily="34" charset="0"/>
              </a:rPr>
              <a:t>données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309" y="2439285"/>
            <a:ext cx="4610100" cy="3656720"/>
          </a:xfrm>
        </p:spPr>
        <p:txBody>
          <a:bodyPr/>
          <a:lstStyle/>
          <a:p>
            <a:r>
              <a:rPr lang="fr-CA" sz="2200" b="1" dirty="0">
                <a:latin typeface="Century Gothic" panose="020B0502020202020204" pitchFamily="34" charset="0"/>
              </a:rPr>
              <a:t>Plusieurs variables croisées</a:t>
            </a:r>
          </a:p>
          <a:p>
            <a:r>
              <a:rPr lang="fr-CA" sz="2200" dirty="0">
                <a:latin typeface="Century Gothic" panose="020B0502020202020204" pitchFamily="34" charset="0"/>
              </a:rPr>
              <a:t>Comprennent presque toutes les variables tel que l’âge, le sexe, le revenu, l’éducation, l’emploi, les langues, etc.</a:t>
            </a:r>
          </a:p>
          <a:p>
            <a:r>
              <a:rPr lang="fr-CA" sz="2200" dirty="0">
                <a:latin typeface="Century Gothic" panose="020B0502020202020204" pitchFamily="34" charset="0"/>
              </a:rPr>
              <a:t>Selon le tableau, plusieurs niveaux géographiques niveau sont disponibles</a:t>
            </a:r>
          </a:p>
          <a:p>
            <a:r>
              <a:rPr lang="fr-CA" dirty="0">
                <a:latin typeface="Century Gothic" panose="020B0502020202020204" pitchFamily="34" charset="0"/>
              </a:rPr>
              <a:t>Exemple : 98-400-X2016249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latin typeface="Century Gothic" panose="020B0502020202020204" pitchFamily="34" charset="0"/>
              </a:rPr>
              <a:pPr/>
              <a:t>22</a:t>
            </a:fld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646" t="14819" r="18437" b="7977"/>
          <a:stretch/>
        </p:blipFill>
        <p:spPr>
          <a:xfrm>
            <a:off x="5355409" y="1992337"/>
            <a:ext cx="9536248" cy="623645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5299D5F-DB86-4169-8F1E-FC5CEA10BAC0}"/>
              </a:ext>
            </a:extLst>
          </p:cNvPr>
          <p:cNvSpPr txBox="1">
            <a:spLocks/>
          </p:cNvSpPr>
          <p:nvPr/>
        </p:nvSpPr>
        <p:spPr>
          <a:xfrm>
            <a:off x="887210" y="1493436"/>
            <a:ext cx="7296008" cy="593054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Century Gothic" panose="020B0502020202020204" pitchFamily="34" charset="0"/>
              </a:rPr>
              <a:t>Recensement - Produits de données -Tableaux de données</a:t>
            </a:r>
            <a:br>
              <a:rPr lang="fr-CA" dirty="0">
                <a:latin typeface="Century Gothic" panose="020B0502020202020204" pitchFamily="34" charset="0"/>
              </a:rPr>
            </a:br>
            <a:r>
              <a:rPr lang="fr-CA" sz="1200" dirty="0">
                <a:latin typeface="Century Gothic" panose="020B0502020202020204" pitchFamily="34" charset="0"/>
                <a:hlinkClick r:id="rId3"/>
              </a:rPr>
              <a:t>https://www12.statcan.gc.ca/census-recensement/2016/dp-pd/dt-td/index-fra.cfm</a:t>
            </a:r>
            <a:endParaRPr lang="fr-CA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2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5B9EE-5C11-48F7-9892-3922A512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" y="11973"/>
            <a:ext cx="11231372" cy="149961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CA" sz="4400" b="1" cap="none" dirty="0">
                <a:latin typeface="Century Gothic" panose="020B0502020202020204" pitchFamily="34" charset="0"/>
              </a:rPr>
              <a:t>3. Dépenses des ménage</a:t>
            </a:r>
            <a:br>
              <a:rPr lang="fr-CA" sz="4400" b="1" cap="none" dirty="0">
                <a:latin typeface="Century Gothic" panose="020B0502020202020204" pitchFamily="34" charset="0"/>
              </a:rPr>
            </a:br>
            <a:r>
              <a:rPr lang="fr-CA" sz="4400" cap="none" dirty="0">
                <a:latin typeface="Century Gothic" panose="020B0502020202020204" pitchFamily="34" charset="0"/>
              </a:rPr>
              <a:t>L’Enquête sur les dépenses des ménages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6961D0-7E1D-4551-9F06-782558267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4" b="57069"/>
          <a:stretch/>
        </p:blipFill>
        <p:spPr>
          <a:xfrm>
            <a:off x="0" y="1563063"/>
            <a:ext cx="11715750" cy="129443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CAAFA55-58BB-4C52-A087-095699CE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5314">
            <a:off x="7105981" y="1634260"/>
            <a:ext cx="1070375" cy="4806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B6856A-B425-4051-B076-B0467480E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625" y="3020045"/>
            <a:ext cx="8874125" cy="47134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E7BDE5DA-4A7E-41F8-9651-69ADE03A5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75314">
            <a:off x="1530681" y="4961660"/>
            <a:ext cx="1070375" cy="4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05" y="7999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3. </a:t>
            </a:r>
            <a:r>
              <a:rPr lang="en-US" sz="3200" b="1" dirty="0" err="1">
                <a:latin typeface="Century Gothic" panose="020B0502020202020204" pitchFamily="34" charset="0"/>
              </a:rPr>
              <a:t>Dépenses</a:t>
            </a:r>
            <a:r>
              <a:rPr lang="en-US" sz="3200" b="1" dirty="0">
                <a:latin typeface="Century Gothic" panose="020B0502020202020204" pitchFamily="34" charset="0"/>
              </a:rPr>
              <a:t> des ménages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74" y="1737754"/>
            <a:ext cx="5169263" cy="4612245"/>
          </a:xfrm>
        </p:spPr>
        <p:txBody>
          <a:bodyPr>
            <a:normAutofit/>
          </a:bodyPr>
          <a:lstStyle/>
          <a:p>
            <a:r>
              <a:rPr lang="fr-FR" sz="2200" b="1" dirty="0">
                <a:latin typeface="Century Gothic" panose="020B0502020202020204" pitchFamily="34" charset="0"/>
              </a:rPr>
              <a:t>Tableau : </a:t>
            </a:r>
            <a:r>
              <a:rPr lang="fr-FR" b="1" dirty="0">
                <a:latin typeface="Century Gothic" panose="020B0502020202020204" pitchFamily="34" charset="0"/>
              </a:rPr>
              <a:t>11-10-0222-01Dépenses des ménages </a:t>
            </a:r>
            <a:endParaRPr lang="fr-FR" sz="2200" b="1" dirty="0">
              <a:latin typeface="Century Gothic" panose="020B0502020202020204" pitchFamily="34" charset="0"/>
            </a:endParaRP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Anciennement CANSIM  203-0021, Canada et provinces, 318 types de dépenses</a:t>
            </a:r>
          </a:p>
          <a:p>
            <a:r>
              <a:rPr lang="fr-FR" sz="2200" b="1" dirty="0">
                <a:latin typeface="Century Gothic" panose="020B0502020202020204" pitchFamily="34" charset="0"/>
              </a:rPr>
              <a:t>Tableau : Dépenses alimentaires détaillées 11-10-0125-01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Anciennement CANSIM 203-0028, Canada et provinces, 256 types de dépenses alimentaires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28" y="112976"/>
            <a:ext cx="5812971" cy="3613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94" y="3979700"/>
            <a:ext cx="4195943" cy="2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50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744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Dépenses</a:t>
            </a:r>
            <a:r>
              <a:rPr lang="en-US" sz="3200" b="1" dirty="0"/>
              <a:t> des ménages – </a:t>
            </a:r>
            <a:r>
              <a:rPr lang="en-US" sz="3200" b="1" dirty="0" err="1"/>
              <a:t>Autres</a:t>
            </a:r>
            <a:r>
              <a:rPr lang="en-US" sz="3200" b="1" dirty="0"/>
              <a:t> tableaux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20" y="1737755"/>
            <a:ext cx="9203584" cy="4204490"/>
          </a:xfrm>
        </p:spPr>
        <p:txBody>
          <a:bodyPr>
            <a:noAutofit/>
          </a:bodyPr>
          <a:lstStyle/>
          <a:p>
            <a:pPr marL="285750" lvl="1" indent="-285750">
              <a:spcBef>
                <a:spcPts val="0"/>
              </a:spcBef>
            </a:pP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Tableau 11-10-0224-01 (</a:t>
            </a:r>
            <a:r>
              <a:rPr lang="fr-FR" sz="2000" b="1" dirty="0"/>
              <a:t>Anciennement</a:t>
            </a: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 CANSIM 203-0023)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Canada, </a:t>
            </a:r>
            <a:r>
              <a:rPr lang="en-CA" sz="2000" dirty="0" err="1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le type de ménage</a:t>
            </a:r>
          </a:p>
          <a:p>
            <a:pPr marL="742950" lvl="2" indent="-285750">
              <a:spcBef>
                <a:spcPts val="0"/>
              </a:spcBef>
            </a:pP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Tableau 11-10-0223-01 (</a:t>
            </a:r>
            <a:r>
              <a:rPr lang="fr-FR" sz="2000" b="1" dirty="0"/>
              <a:t>Anciennement </a:t>
            </a: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CANSIM 203-0022)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Canada, </a:t>
            </a:r>
            <a:r>
              <a:rPr lang="en-CA" sz="2000" dirty="0" err="1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le quintile de revenue du ménage</a:t>
            </a:r>
          </a:p>
          <a:p>
            <a:pPr marL="742950" lvl="2" indent="-285750">
              <a:spcBef>
                <a:spcPts val="0"/>
              </a:spcBef>
            </a:pPr>
            <a:endParaRPr lang="en-CA" sz="2000" b="1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Tableau 11-10-0225-01 (</a:t>
            </a:r>
            <a:r>
              <a:rPr lang="fr-FR" sz="2000" b="1" dirty="0"/>
              <a:t>Anciennement </a:t>
            </a: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CANSIM 203-0024)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Canada, </a:t>
            </a:r>
            <a:r>
              <a:rPr lang="en-CA" sz="2000" dirty="0" err="1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le mode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d’occupation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du ménage</a:t>
            </a:r>
          </a:p>
          <a:p>
            <a:pPr marL="742950" lvl="2" indent="-285750">
              <a:spcBef>
                <a:spcPts val="0"/>
              </a:spcBef>
            </a:pP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Tableau 11-10-0226-01 (</a:t>
            </a:r>
            <a:r>
              <a:rPr lang="fr-FR" sz="2000" b="1" dirty="0"/>
              <a:t>Anciennement </a:t>
            </a: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CANSIM 203-0025)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Canada, </a:t>
            </a:r>
            <a:r>
              <a:rPr lang="en-CA" sz="2000" dirty="0" err="1">
                <a:latin typeface="Arial MT Std" panose="020B0402020200020204"/>
                <a:cs typeface="Arial" panose="020B0604020202020204" pitchFamily="34" charset="0"/>
              </a:rPr>
              <a:t>dépenses</a:t>
            </a: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 des ménages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selon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la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taille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de la region de residence</a:t>
            </a:r>
          </a:p>
          <a:p>
            <a:pPr marL="742950" lvl="2" indent="-285750">
              <a:spcBef>
                <a:spcPts val="0"/>
              </a:spcBef>
            </a:pPr>
            <a:endParaRPr lang="en-CA" sz="2000" u="sng" dirty="0">
              <a:latin typeface="Arial MT Std" panose="020B0402020200020204"/>
              <a:cs typeface="Arial" panose="020B0604020202020204" pitchFamily="34" charset="0"/>
            </a:endParaRPr>
          </a:p>
          <a:p>
            <a:pPr marL="285750" lvl="1" indent="-285750">
              <a:spcBef>
                <a:spcPts val="0"/>
              </a:spcBef>
            </a:pP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Tableau 11-10-0228-01 (</a:t>
            </a:r>
            <a:r>
              <a:rPr lang="fr-FR" sz="2000" b="1" dirty="0"/>
              <a:t>Anciennement </a:t>
            </a:r>
            <a:r>
              <a:rPr lang="en-CA" sz="2000" b="1" dirty="0">
                <a:latin typeface="Arial MT Std" panose="020B0402020200020204"/>
                <a:cs typeface="Arial" panose="020B0604020202020204" pitchFamily="34" charset="0"/>
              </a:rPr>
              <a:t>CANSIM 203-0027)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CA" sz="2000" dirty="0">
                <a:latin typeface="Arial MT Std" panose="020B0402020200020204"/>
                <a:cs typeface="Arial" panose="020B0604020202020204" pitchFamily="34" charset="0"/>
              </a:rPr>
              <a:t>Canada et provinces,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caractéristiques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du lodgement et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équipement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ménager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au moment de </a:t>
            </a:r>
            <a:r>
              <a:rPr lang="en-CA" sz="2000" u="sng" dirty="0" err="1">
                <a:latin typeface="Arial MT Std" panose="020B0402020200020204"/>
                <a:cs typeface="Arial" panose="020B0604020202020204" pitchFamily="34" charset="0"/>
              </a:rPr>
              <a:t>l’entrevue</a:t>
            </a:r>
            <a:r>
              <a:rPr lang="en-CA" sz="2000" u="sng" dirty="0">
                <a:latin typeface="Arial MT Std" panose="020B0402020200020204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5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36" y="788609"/>
            <a:ext cx="3451878" cy="89504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Dépenses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en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ligne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>
                <a:latin typeface="Century Gothic" panose="020B0502020202020204" pitchFamily="34" charset="0"/>
              </a:rPr>
              <a:pPr/>
              <a:t>26</a:t>
            </a:fld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DCDD2BF-6ECE-49C1-8D8B-0100B77F4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4"/>
          <a:stretch/>
        </p:blipFill>
        <p:spPr>
          <a:xfrm>
            <a:off x="4529287" y="135348"/>
            <a:ext cx="9664819" cy="65873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637001-FCB7-48D2-8981-D353D0B1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326" y="202851"/>
            <a:ext cx="682775" cy="65168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A67FA9-B9B7-4052-92E1-3504D2932405}"/>
              </a:ext>
            </a:extLst>
          </p:cNvPr>
          <p:cNvSpPr txBox="1"/>
          <p:nvPr/>
        </p:nvSpPr>
        <p:spPr>
          <a:xfrm>
            <a:off x="624983" y="2357167"/>
            <a:ext cx="3656731" cy="10718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r-CA" sz="18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Sujet : Économie et la société numériques - </a:t>
            </a:r>
            <a:r>
              <a:rPr lang="fr-CA" sz="1000" u="sng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https://www.statcan.gc.ca/fr/sujets-debut/economie_et_societe_numeriques</a:t>
            </a:r>
            <a:r>
              <a:rPr lang="fr-CA" sz="1000" u="sng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1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85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77" y="768976"/>
            <a:ext cx="10515600" cy="8950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kern="0" cap="none" spc="0" dirty="0">
                <a:latin typeface="Century Gothic" panose="020B0502020202020204" pitchFamily="34" charset="0"/>
              </a:rPr>
              <a:t>4. </a:t>
            </a:r>
            <a:r>
              <a:rPr lang="en-US" sz="3200" b="1" kern="0" cap="none" spc="0" dirty="0" err="1">
                <a:latin typeface="Century Gothic" panose="020B0502020202020204" pitchFamily="34" charset="0"/>
              </a:rPr>
              <a:t>Données</a:t>
            </a:r>
            <a:r>
              <a:rPr lang="en-US" sz="3200" b="1" kern="0" cap="none" spc="0" dirty="0">
                <a:latin typeface="Century Gothic" panose="020B0502020202020204" pitchFamily="34" charset="0"/>
              </a:rPr>
              <a:t> sur les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57752"/>
            <a:ext cx="5604977" cy="36567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r-CA" sz="2400" kern="0" dirty="0">
                <a:latin typeface="Century Gothic" panose="020B0502020202020204" pitchFamily="34" charset="0"/>
              </a:rPr>
              <a:t>Pour des fins statistiques, les données sur les industries sont classées selon le Système de classification des industries de l’Amérique du Nord (SCIAN)</a:t>
            </a:r>
          </a:p>
          <a:p>
            <a:pPr lvl="1">
              <a:lnSpc>
                <a:spcPct val="120000"/>
              </a:lnSpc>
            </a:pPr>
            <a:r>
              <a:rPr lang="fr-CA" sz="1400" b="1" kern="0" dirty="0">
                <a:latin typeface="Century Gothic" panose="020B0502020202020204" pitchFamily="34" charset="0"/>
                <a:hlinkClick r:id="rId2"/>
              </a:rPr>
              <a:t>https://www23.statcan.gc.ca/imdb/p3VD_f.pl?Function=getVD&amp;TVD=1181553</a:t>
            </a:r>
            <a:endParaRPr lang="fr-CA" sz="1400" b="1" kern="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A" sz="2400" kern="0" dirty="0">
                <a:latin typeface="Century Gothic" panose="020B0502020202020204" pitchFamily="34" charset="0"/>
              </a:rPr>
              <a:t>Les codes d’industries permettent d’identifier l’activité d’une entreprise</a:t>
            </a:r>
          </a:p>
          <a:p>
            <a:pPr>
              <a:lnSpc>
                <a:spcPct val="120000"/>
              </a:lnSpc>
            </a:pPr>
            <a:r>
              <a:rPr lang="fr-CA" sz="2400" kern="0" dirty="0">
                <a:latin typeface="Century Gothic" panose="020B0502020202020204" pitchFamily="34" charset="0"/>
              </a:rPr>
              <a:t>Les codes sont communes aux Canada, États-Unis et le Mexique </a:t>
            </a:r>
          </a:p>
          <a:p>
            <a:pPr>
              <a:lnSpc>
                <a:spcPct val="120000"/>
              </a:lnSpc>
            </a:pPr>
            <a:r>
              <a:rPr lang="fr-CA" sz="2400" kern="0" dirty="0">
                <a:latin typeface="Century Gothic" panose="020B0502020202020204" pitchFamily="34" charset="0"/>
              </a:rPr>
              <a:t>Allant du 2-chiffres (catégories agrégées) au 6-chiffres (catégories détaillées)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kern="0" smtClean="0">
                <a:latin typeface="Century Gothic" panose="020B0502020202020204" pitchFamily="34" charset="0"/>
              </a:rPr>
              <a:pPr/>
              <a:t>27</a:t>
            </a:fld>
            <a:endParaRPr lang="en-US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750" t="13058" r="19063" b="5436"/>
          <a:stretch/>
        </p:blipFill>
        <p:spPr>
          <a:xfrm>
            <a:off x="7273216" y="112976"/>
            <a:ext cx="8101899" cy="56591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2A2389-ABB9-4C42-AB91-9AB0B7EFB69F}"/>
              </a:ext>
            </a:extLst>
          </p:cNvPr>
          <p:cNvSpPr txBox="1"/>
          <p:nvPr/>
        </p:nvSpPr>
        <p:spPr>
          <a:xfrm>
            <a:off x="286995" y="6089024"/>
            <a:ext cx="7985334" cy="4262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CA" sz="2000" i="1" kern="0" dirty="0">
                <a:latin typeface="Century Gothic" panose="020B0502020202020204" pitchFamily="34" charset="0"/>
              </a:rPr>
              <a:t>Trouvez le code pour </a:t>
            </a:r>
            <a:r>
              <a:rPr lang="fr-CA" sz="18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Services de restauration et débits de boissons</a:t>
            </a:r>
          </a:p>
        </p:txBody>
      </p:sp>
    </p:spTree>
    <p:extLst>
      <p:ext uri="{BB962C8B-B14F-4D97-AF65-F5344CB8AC3E}">
        <p14:creationId xmlns:p14="http://schemas.microsoft.com/office/powerpoint/2010/main" val="182790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798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Nombre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d’entreprises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canadiennes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89371"/>
            <a:ext cx="8693674" cy="449174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CA" sz="2000" kern="0" dirty="0">
                <a:latin typeface="Century Gothic" panose="020B0502020202020204" pitchFamily="34" charset="0"/>
              </a:rPr>
              <a:t>Données dérivées du registre des entreprises de Statistique Canada – Cette information est produite deux fois par année:</a:t>
            </a:r>
          </a:p>
          <a:p>
            <a:pPr>
              <a:lnSpc>
                <a:spcPct val="110000"/>
              </a:lnSpc>
            </a:pPr>
            <a:r>
              <a:rPr lang="fr-CA" sz="2000" b="1" kern="0" dirty="0">
                <a:latin typeface="Century Gothic" panose="020B0502020202020204" pitchFamily="34" charset="0"/>
              </a:rPr>
              <a:t>Pour tous les codes SCIAN (2 à 6 chiffres) avec ou sans employés</a:t>
            </a:r>
          </a:p>
          <a:p>
            <a:pPr lvl="1">
              <a:lnSpc>
                <a:spcPct val="110000"/>
              </a:lnSpc>
            </a:pPr>
            <a:r>
              <a:rPr lang="fr-CA" sz="2000" kern="0" dirty="0">
                <a:latin typeface="Century Gothic" panose="020B0502020202020204" pitchFamily="34" charset="0"/>
              </a:rPr>
              <a:t>Sans employés fait référence aux travailleurs autonomes.</a:t>
            </a:r>
          </a:p>
          <a:p>
            <a:pPr>
              <a:lnSpc>
                <a:spcPct val="110000"/>
              </a:lnSpc>
            </a:pPr>
            <a:r>
              <a:rPr lang="fr-CA" sz="2000" kern="0" dirty="0">
                <a:latin typeface="Century Gothic" panose="020B0502020202020204" pitchFamily="34" charset="0"/>
              </a:rPr>
              <a:t>Disponibles au niveau du Canada et des provinces comme produit standard. Cependant, d’autres géographies plus petites sont disponibles en commandes spéciales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C84A37-D2B2-4B04-BDFA-572B16C977B5}"/>
              </a:ext>
            </a:extLst>
          </p:cNvPr>
          <p:cNvSpPr txBox="1">
            <a:spLocks noChangeArrowheads="1"/>
          </p:cNvSpPr>
          <p:nvPr/>
        </p:nvSpPr>
        <p:spPr>
          <a:xfrm>
            <a:off x="970090" y="4827647"/>
            <a:ext cx="10570481" cy="203035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 MT Std" panose="020B0402020200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0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Trouvez :</a:t>
            </a:r>
            <a:r>
              <a:rPr lang="fr-CA" sz="2000" b="1" i="0" u="sng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CA" sz="2400" b="1" i="0" u="sng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Nombre d'entreprises canadiennes, avec employés, juin 2021</a:t>
            </a:r>
          </a:p>
          <a:p>
            <a:pPr marL="0" indent="0">
              <a:buNone/>
            </a:pPr>
            <a:endParaRPr lang="fr-CA" sz="2000" b="1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CA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Dans les tableaux : rechercher avec votre code SCIAN 722: </a:t>
            </a:r>
          </a:p>
          <a:p>
            <a:pPr marL="0" indent="0">
              <a:buNone/>
            </a:pPr>
            <a:r>
              <a:rPr lang="fr-CA" sz="200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Services de restauration et débits de boissons</a:t>
            </a:r>
            <a:endParaRPr lang="fr-CA" sz="2000" b="1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5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173"/>
            <a:ext cx="10515600" cy="895042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entury Gothic" panose="020B0502020202020204" pitchFamily="34" charset="0"/>
              </a:rPr>
              <a:t>1. Géographie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799"/>
            <a:ext cx="10515600" cy="4064511"/>
          </a:xfrm>
        </p:spPr>
        <p:txBody>
          <a:bodyPr>
            <a:normAutofit/>
          </a:bodyPr>
          <a:lstStyle/>
          <a:p>
            <a:r>
              <a:rPr lang="fr-CA" sz="3200" b="1" dirty="0">
                <a:latin typeface="Century Gothic" panose="020B0502020202020204" pitchFamily="34" charset="0"/>
              </a:rPr>
              <a:t>Géographies administratives </a:t>
            </a:r>
            <a:endParaRPr lang="fr-CA" sz="32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fr-CA" sz="2800" dirty="0">
                <a:latin typeface="Century Gothic" panose="020B0502020202020204" pitchFamily="34" charset="0"/>
              </a:rPr>
              <a:t>C’est la géographie officielle définie et utilisée par les instances fédérales, provinciales et municipales.</a:t>
            </a:r>
          </a:p>
          <a:p>
            <a:pPr marL="457200" lvl="1" indent="0">
              <a:buNone/>
            </a:pPr>
            <a:endParaRPr lang="fr-CA" sz="2800" dirty="0"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fr-CA" sz="3200" b="1" dirty="0">
                <a:latin typeface="Century Gothic" panose="020B0502020202020204" pitchFamily="34" charset="0"/>
              </a:rPr>
              <a:t>Géographies statistiques</a:t>
            </a:r>
          </a:p>
          <a:p>
            <a:pPr marL="457200" lvl="1" indent="0">
              <a:buNone/>
            </a:pPr>
            <a:r>
              <a:rPr lang="fr-CA" sz="2800" dirty="0">
                <a:latin typeface="Century Gothic" panose="020B0502020202020204" pitchFamily="34" charset="0"/>
              </a:rPr>
              <a:t>C’est la géographie définie et utilisée par Statistique Canada pour des fins de diffusion des données.</a:t>
            </a:r>
            <a:endParaRPr lang="fr-CA" sz="3200" b="1" dirty="0">
              <a:latin typeface="Century Gothic" panose="020B0502020202020204" pitchFamily="34" charset="0"/>
            </a:endParaRPr>
          </a:p>
          <a:p>
            <a:pPr>
              <a:spcBef>
                <a:spcPts val="1800"/>
              </a:spcBef>
            </a:pPr>
            <a:endParaRPr lang="fr-CA" sz="3200" b="1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fr-CA" sz="2800" dirty="0">
              <a:latin typeface="Century Gothic" panose="020B0502020202020204" pitchFamily="34" charset="0"/>
            </a:endParaRPr>
          </a:p>
          <a:p>
            <a:endParaRPr lang="fr-CA" sz="3200" dirty="0"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5CD775-2AB8-4E65-A2B3-53468AB16441}"/>
              </a:ext>
            </a:extLst>
          </p:cNvPr>
          <p:cNvSpPr txBox="1"/>
          <p:nvPr/>
        </p:nvSpPr>
        <p:spPr>
          <a:xfrm>
            <a:off x="924887" y="191243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1" dirty="0">
                <a:latin typeface="Century Gothic" panose="020B0502020202020204" pitchFamily="34" charset="0"/>
              </a:rPr>
              <a:t>Découpage du territoire</a:t>
            </a:r>
            <a:endParaRPr lang="fr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00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40" y="762484"/>
            <a:ext cx="10964569" cy="895042"/>
          </a:xfrm>
        </p:spPr>
        <p:txBody>
          <a:bodyPr>
            <a:normAutofit/>
          </a:bodyPr>
          <a:lstStyle/>
          <a:p>
            <a:r>
              <a:rPr lang="en-US" sz="3200" b="1" cap="none" spc="0" dirty="0" err="1">
                <a:latin typeface="Century Gothic" panose="020B0502020202020204" pitchFamily="34" charset="0"/>
              </a:rPr>
              <a:t>Autres</a:t>
            </a:r>
            <a:r>
              <a:rPr lang="en-US" sz="3200" b="1" cap="none" spc="0" dirty="0">
                <a:latin typeface="Century Gothic" panose="020B0502020202020204" pitchFamily="34" charset="0"/>
              </a:rPr>
              <a:t> </a:t>
            </a:r>
            <a:r>
              <a:rPr lang="en-US" sz="3200" b="1" cap="none" spc="0" dirty="0" err="1">
                <a:latin typeface="Century Gothic" panose="020B0502020202020204" pitchFamily="34" charset="0"/>
              </a:rPr>
              <a:t>données</a:t>
            </a:r>
            <a:r>
              <a:rPr lang="en-US" sz="3200" b="1" cap="none" spc="0" dirty="0">
                <a:latin typeface="Century Gothic" panose="020B0502020202020204" pitchFamily="34" charset="0"/>
              </a:rPr>
              <a:t> sur les industries (fabrications SCIAN 31-33)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09" y="2075213"/>
            <a:ext cx="10515600" cy="3656720"/>
          </a:xfrm>
        </p:spPr>
        <p:txBody>
          <a:bodyPr>
            <a:norm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Tableau 16-10-0117-01 </a:t>
            </a:r>
            <a:r>
              <a:rPr lang="fr-FR" dirty="0">
                <a:latin typeface="Century Gothic" panose="020B0502020202020204" pitchFamily="34" charset="0"/>
              </a:rPr>
              <a:t>(anciennement CANSIM 301-0008)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Statistiques principales pour les industries manufacturières, selon le Système de classification des industries de l'Amérique du Nord (SCIAN) – annuel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Tableau 16-10-0047-01 </a:t>
            </a:r>
            <a:r>
              <a:rPr lang="fr-FR" dirty="0">
                <a:latin typeface="Century Gothic" panose="020B0502020202020204" pitchFamily="34" charset="0"/>
              </a:rPr>
              <a:t>(anciennement CANSIM 304-0014)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Stocks, ventes, commandes et rapport des stocks sur les ventes pour les industries manufacturières, selon le Système de classification des industries de l'Amérique du Nord (SCIAN), Canada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Tableau 16-10-0048-01 </a:t>
            </a:r>
            <a:r>
              <a:rPr lang="fr-FR" dirty="0">
                <a:latin typeface="Century Gothic" panose="020B0502020202020204" pitchFamily="34" charset="0"/>
              </a:rPr>
              <a:t>(anciennement CANSIM 304-0015)</a:t>
            </a:r>
          </a:p>
          <a:p>
            <a:pPr lvl="1"/>
            <a:r>
              <a:rPr lang="fr-FR" dirty="0">
                <a:latin typeface="Century Gothic" panose="020B0502020202020204" pitchFamily="34" charset="0"/>
              </a:rPr>
              <a:t>Ventes pour les industries manufacturières, selon le Système de classification des industries de l'Amérique du Nord (SCIAN) et province</a:t>
            </a:r>
          </a:p>
        </p:txBody>
      </p:sp>
    </p:spTree>
    <p:extLst>
      <p:ext uri="{BB962C8B-B14F-4D97-AF65-F5344CB8AC3E}">
        <p14:creationId xmlns:p14="http://schemas.microsoft.com/office/powerpoint/2010/main" val="2436738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66" y="819423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kern="0" cap="none" spc="0" dirty="0" err="1">
                <a:latin typeface="Century Gothic" panose="020B0502020202020204" pitchFamily="34" charset="0"/>
              </a:rPr>
              <a:t>Données</a:t>
            </a:r>
            <a:r>
              <a:rPr lang="en-US" sz="3200" b="1" kern="0" cap="none" spc="0" dirty="0">
                <a:latin typeface="Century Gothic" panose="020B0502020202020204" pitchFamily="34" charset="0"/>
              </a:rPr>
              <a:t> sur les </a:t>
            </a:r>
            <a:r>
              <a:rPr lang="en-US" sz="3200" b="1" kern="0" cap="none" spc="0" dirty="0" err="1">
                <a:latin typeface="Century Gothic" panose="020B0502020202020204" pitchFamily="34" charset="0"/>
              </a:rPr>
              <a:t>ventes</a:t>
            </a:r>
            <a:endParaRPr lang="en-US" sz="3200" b="1" kern="0" cap="none" spc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846153"/>
            <a:ext cx="10515600" cy="4223387"/>
          </a:xfrm>
        </p:spPr>
        <p:txBody>
          <a:bodyPr>
            <a:normAutofit fontScale="85000" lnSpcReduction="20000"/>
          </a:bodyPr>
          <a:lstStyle/>
          <a:p>
            <a:r>
              <a:rPr lang="fr-FR" b="1" kern="0" dirty="0">
                <a:latin typeface="Century Gothic" panose="020B0502020202020204" pitchFamily="34" charset="0"/>
              </a:rPr>
              <a:t>Tableau 11-10-0235-01 </a:t>
            </a:r>
            <a:r>
              <a:rPr lang="fr-FR" kern="0" dirty="0">
                <a:latin typeface="Century Gothic" panose="020B0502020202020204" pitchFamily="34" charset="0"/>
              </a:rPr>
              <a:t>(anciennement CANSIM 080-0034)</a:t>
            </a:r>
          </a:p>
          <a:p>
            <a:pPr lvl="1">
              <a:spcAft>
                <a:spcPts val="600"/>
              </a:spcAft>
            </a:pPr>
            <a:r>
              <a:rPr lang="fr-FR" kern="0" dirty="0">
                <a:latin typeface="Century Gothic" panose="020B0502020202020204" pitchFamily="34" charset="0"/>
              </a:rPr>
              <a:t>Enquête sur les détaillants majeurs, marchandises vendues au détail – mensuel, Canada</a:t>
            </a:r>
          </a:p>
          <a:p>
            <a:r>
              <a:rPr lang="fr-FR" b="1" kern="0" dirty="0">
                <a:latin typeface="Century Gothic" panose="020B0502020202020204" pitchFamily="34" charset="0"/>
              </a:rPr>
              <a:t>Tableau 20-10-0008-01 </a:t>
            </a:r>
            <a:r>
              <a:rPr lang="fr-FR" kern="0" dirty="0">
                <a:latin typeface="Century Gothic" panose="020B0502020202020204" pitchFamily="34" charset="0"/>
              </a:rPr>
              <a:t>(anciennement CANSIM 080-0020)</a:t>
            </a:r>
          </a:p>
          <a:p>
            <a:pPr lvl="1">
              <a:spcAft>
                <a:spcPts val="600"/>
              </a:spcAft>
            </a:pPr>
            <a:r>
              <a:rPr lang="fr-FR" kern="0" dirty="0">
                <a:latin typeface="Century Gothic" panose="020B0502020202020204" pitchFamily="34" charset="0"/>
              </a:rPr>
              <a:t>Commerce de détail, ventes selon le SCIAN – mensuel, Canada et provinces</a:t>
            </a:r>
          </a:p>
          <a:p>
            <a:r>
              <a:rPr lang="fr-FR" b="1" kern="0" dirty="0">
                <a:latin typeface="Century Gothic" panose="020B0502020202020204" pitchFamily="34" charset="0"/>
              </a:rPr>
              <a:t>Tableau 11-10-0236-01 </a:t>
            </a:r>
            <a:r>
              <a:rPr lang="fr-FR" kern="0" dirty="0">
                <a:latin typeface="Century Gothic" panose="020B0502020202020204" pitchFamily="34" charset="0"/>
              </a:rPr>
              <a:t>(anciennement CANSIM 080-0035)</a:t>
            </a:r>
          </a:p>
          <a:p>
            <a:pPr lvl="1">
              <a:spcAft>
                <a:spcPts val="600"/>
              </a:spcAft>
            </a:pPr>
            <a:r>
              <a:rPr lang="fr-FR" kern="0" dirty="0">
                <a:latin typeface="Century Gothic" panose="020B0502020202020204" pitchFamily="34" charset="0"/>
              </a:rPr>
              <a:t>Enquête sur les marchandises vendues, ventes au détail – trimestriel, Canada</a:t>
            </a:r>
          </a:p>
          <a:p>
            <a:r>
              <a:rPr lang="fr-FR" b="1" kern="0" dirty="0">
                <a:latin typeface="Century Gothic" panose="020B0502020202020204" pitchFamily="34" charset="0"/>
              </a:rPr>
              <a:t>Tableau 20-10-0069-01 </a:t>
            </a:r>
            <a:r>
              <a:rPr lang="fr-FR" kern="0" dirty="0">
                <a:latin typeface="Century Gothic" panose="020B0502020202020204" pitchFamily="34" charset="0"/>
              </a:rPr>
              <a:t>(anciennement CANSIM 080-0029)</a:t>
            </a:r>
          </a:p>
          <a:p>
            <a:pPr lvl="1">
              <a:spcAft>
                <a:spcPts val="600"/>
              </a:spcAft>
            </a:pPr>
            <a:r>
              <a:rPr lang="fr-FR" kern="0" dirty="0">
                <a:latin typeface="Century Gothic" panose="020B0502020202020204" pitchFamily="34" charset="0"/>
              </a:rPr>
              <a:t>Enquête annuelle sur le commerce de détail hors-magasin, marchandises vendues pour toutes les industries – Canada</a:t>
            </a:r>
          </a:p>
          <a:p>
            <a:r>
              <a:rPr lang="fr-FR" b="1" kern="0" dirty="0">
                <a:latin typeface="Century Gothic" panose="020B0502020202020204" pitchFamily="34" charset="0"/>
              </a:rPr>
              <a:t>Tableau 20-10-0066-01 </a:t>
            </a:r>
            <a:r>
              <a:rPr lang="fr-FR" kern="0" dirty="0">
                <a:latin typeface="Century Gothic" panose="020B0502020202020204" pitchFamily="34" charset="0"/>
              </a:rPr>
              <a:t>(anciennement CANSIM 080-0030)</a:t>
            </a:r>
          </a:p>
          <a:p>
            <a:pPr lvl="1">
              <a:spcAft>
                <a:spcPts val="600"/>
              </a:spcAft>
            </a:pPr>
            <a:r>
              <a:rPr lang="fr-FR" kern="0" dirty="0">
                <a:latin typeface="Century Gothic" panose="020B0502020202020204" pitchFamily="34" charset="0"/>
              </a:rPr>
              <a:t>Enquête annuelle sur le commerce de détail, estimations financières fondée sur le SCIAN par genre de magasin – Canada et provinces</a:t>
            </a:r>
          </a:p>
          <a:p>
            <a:r>
              <a:rPr lang="fr-FR" b="1" kern="0" dirty="0">
                <a:latin typeface="Century Gothic" panose="020B0502020202020204" pitchFamily="34" charset="0"/>
              </a:rPr>
              <a:t>Tableau 20-10-0064-01 </a:t>
            </a:r>
            <a:r>
              <a:rPr lang="fr-FR" kern="0" dirty="0">
                <a:latin typeface="Century Gothic" panose="020B0502020202020204" pitchFamily="34" charset="0"/>
              </a:rPr>
              <a:t>(anciennement CANSIM 080-0031)</a:t>
            </a:r>
          </a:p>
          <a:p>
            <a:pPr lvl="1">
              <a:spcAft>
                <a:spcPts val="600"/>
              </a:spcAft>
            </a:pPr>
            <a:r>
              <a:rPr lang="fr-FR" kern="0" dirty="0">
                <a:latin typeface="Century Gothic" panose="020B0502020202020204" pitchFamily="34" charset="0"/>
              </a:rPr>
              <a:t>Enquête annuelle sur le commerce de détail, méthode de vente fondée sur le SCIAN par genre de magasin – Canada (inclut commerce électronique)</a:t>
            </a:r>
          </a:p>
        </p:txBody>
      </p:sp>
    </p:spTree>
    <p:extLst>
      <p:ext uri="{BB962C8B-B14F-4D97-AF65-F5344CB8AC3E}">
        <p14:creationId xmlns:p14="http://schemas.microsoft.com/office/powerpoint/2010/main" val="3747464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695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kern="0" cap="none" spc="0" dirty="0" err="1">
                <a:latin typeface="Century Gothic" panose="020B0502020202020204" pitchFamily="34" charset="0"/>
              </a:rPr>
              <a:t>Autre</a:t>
            </a:r>
            <a:r>
              <a:rPr lang="en-US" sz="3200" b="1" kern="0" cap="none" spc="0" dirty="0">
                <a:latin typeface="Century Gothic" panose="020B0502020202020204" pitchFamily="34" charset="0"/>
              </a:rPr>
              <a:t> 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1973449"/>
            <a:ext cx="10515600" cy="3656720"/>
          </a:xfrm>
        </p:spPr>
        <p:txBody>
          <a:bodyPr>
            <a:normAutofit/>
          </a:bodyPr>
          <a:lstStyle/>
          <a:p>
            <a:r>
              <a:rPr lang="fr-CA" kern="0" dirty="0">
                <a:latin typeface="Century Gothic" panose="020B0502020202020204" pitchFamily="34" charset="0"/>
              </a:rPr>
              <a:t>L’outil </a:t>
            </a:r>
            <a:r>
              <a:rPr lang="fr-CA" b="1" i="1" kern="0" dirty="0">
                <a:latin typeface="Century Gothic" panose="020B0502020202020204" pitchFamily="34" charset="0"/>
              </a:rPr>
              <a:t>Données sur la performance financière </a:t>
            </a:r>
            <a:r>
              <a:rPr lang="fr-CA" kern="0" dirty="0">
                <a:latin typeface="Century Gothic" panose="020B0502020202020204" pitchFamily="34" charset="0"/>
              </a:rPr>
              <a:t>disponible sur le site d’Innovation, Sciences et Développement économique Canada. </a:t>
            </a:r>
          </a:p>
          <a:p>
            <a:r>
              <a:rPr lang="fr-CA" b="1" kern="0" dirty="0">
                <a:latin typeface="Century Gothic" panose="020B0502020202020204" pitchFamily="34" charset="0"/>
                <a:hlinkClick r:id="rId2"/>
              </a:rPr>
              <a:t>https://www.ic.gc.ca/eic/site/pp-pp.nsf/fra/accueil</a:t>
            </a:r>
            <a:endParaRPr lang="fr-CA" b="1" kern="0" dirty="0">
              <a:latin typeface="Century Gothic" panose="020B0502020202020204" pitchFamily="34" charset="0"/>
            </a:endParaRPr>
          </a:p>
          <a:p>
            <a:endParaRPr lang="fr-CA" kern="0" dirty="0">
              <a:latin typeface="Century Gothic" panose="020B0502020202020204" pitchFamily="34" charset="0"/>
            </a:endParaRPr>
          </a:p>
          <a:p>
            <a:pPr lvl="1"/>
            <a:r>
              <a:rPr lang="fr-CA" kern="0" dirty="0">
                <a:latin typeface="Century Gothic" panose="020B0502020202020204" pitchFamily="34" charset="0"/>
              </a:rPr>
              <a:t>profils des petites et moyennes entreprises au Canada ayant eu des recettes totales annuelles variant entre 30 000 $ et 20 millions de dollars. </a:t>
            </a:r>
          </a:p>
          <a:p>
            <a:pPr marL="457200" lvl="1" indent="0">
              <a:buNone/>
            </a:pPr>
            <a:endParaRPr lang="fr-CA" kern="0" dirty="0">
              <a:latin typeface="Century Gothic" panose="020B0502020202020204" pitchFamily="34" charset="0"/>
            </a:endParaRPr>
          </a:p>
          <a:p>
            <a:pPr lvl="1"/>
            <a:r>
              <a:rPr lang="fr-CA" kern="0" dirty="0">
                <a:latin typeface="Century Gothic" panose="020B0502020202020204" pitchFamily="34" charset="0"/>
              </a:rPr>
              <a:t>Ces données sont disponibles par industrie, province, territoires ainsi que le statut légal des entreprises (constituées ou non constituées en société). </a:t>
            </a:r>
          </a:p>
          <a:p>
            <a:pPr marL="0" indent="0">
              <a:buNone/>
            </a:pPr>
            <a:endParaRPr lang="fr-FR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5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entury Gothic" panose="020B0502020202020204" pitchFamily="34" charset="0"/>
              </a:rPr>
              <a:t>Géographie</a:t>
            </a:r>
            <a:r>
              <a:rPr lang="en-US" b="1" dirty="0">
                <a:latin typeface="Century Gothic" panose="020B0502020202020204" pitchFamily="34" charset="0"/>
              </a:rPr>
              <a:t> administrative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>(</a:t>
            </a:r>
            <a:r>
              <a:rPr lang="fr-CA" sz="2500" b="1" dirty="0">
                <a:latin typeface="Century Gothic" panose="020B0502020202020204" pitchFamily="34" charset="0"/>
              </a:rPr>
              <a:t>géographie officielle )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8FAF5D-9DB2-401B-B546-B5DAE802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04" y="2386051"/>
            <a:ext cx="3448851" cy="3448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1939893"/>
            <a:ext cx="6379704" cy="49182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A" b="1" dirty="0">
                <a:latin typeface="Century Gothic" panose="020B0502020202020204" pitchFamily="34" charset="0"/>
              </a:rPr>
              <a:t>Provinces et territoires (PR)</a:t>
            </a:r>
          </a:p>
          <a:p>
            <a:pPr marL="0" indent="0">
              <a:buNone/>
            </a:pPr>
            <a:endParaRPr lang="fr-CA" sz="1800" b="1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CA" b="1" dirty="0">
                <a:latin typeface="Century Gothic" panose="020B0502020202020204" pitchFamily="34" charset="0"/>
              </a:rPr>
              <a:t>Régions économiques (RÉ)</a:t>
            </a:r>
          </a:p>
          <a:p>
            <a:pPr lvl="1"/>
            <a:r>
              <a:rPr lang="fr-CA" dirty="0">
                <a:latin typeface="Century Gothic" panose="020B0502020202020204" pitchFamily="34" charset="0"/>
              </a:rPr>
              <a:t>Regroupement de divisions de recensement</a:t>
            </a:r>
          </a:p>
          <a:p>
            <a:pPr lvl="1"/>
            <a:r>
              <a:rPr lang="fr-CA" b="1" i="1" dirty="0">
                <a:latin typeface="Century Gothic" panose="020B0502020202020204" pitchFamily="34" charset="0"/>
              </a:rPr>
              <a:t>Ce sont les régions administratives au Québec</a:t>
            </a:r>
          </a:p>
          <a:p>
            <a:pPr marL="128016" lvl="1" indent="0">
              <a:buNone/>
            </a:pPr>
            <a:endParaRPr lang="fr-CA" b="1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CA" b="1" dirty="0">
                <a:latin typeface="Century Gothic" panose="020B0502020202020204" pitchFamily="34" charset="0"/>
              </a:rPr>
              <a:t>Divisions de recensement (DR)</a:t>
            </a:r>
          </a:p>
          <a:p>
            <a:pPr lvl="1"/>
            <a:r>
              <a:rPr lang="fr-CA" dirty="0">
                <a:latin typeface="Century Gothic" panose="020B0502020202020204" pitchFamily="34" charset="0"/>
              </a:rPr>
              <a:t>Regroupement de subdivisions de recensement</a:t>
            </a:r>
          </a:p>
          <a:p>
            <a:pPr lvl="1"/>
            <a:r>
              <a:rPr lang="fr-CA" b="1" i="1" dirty="0">
                <a:latin typeface="Century Gothic" panose="020B0502020202020204" pitchFamily="34" charset="0"/>
              </a:rPr>
              <a:t>Ce sont les municipalités régionales de comté (MRC), Territoire équivalent (TÉ), etc.</a:t>
            </a:r>
          </a:p>
          <a:p>
            <a:pPr marL="128016" lvl="1" indent="0">
              <a:buNone/>
            </a:pPr>
            <a:endParaRPr lang="fr-CA" b="1" i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CA" b="1" dirty="0">
                <a:latin typeface="Century Gothic" panose="020B0502020202020204" pitchFamily="34" charset="0"/>
              </a:rPr>
              <a:t>Subdivisions de recensement (SDR)</a:t>
            </a:r>
          </a:p>
          <a:p>
            <a:pPr lvl="1"/>
            <a:r>
              <a:rPr lang="fr-CA" b="1" i="1" dirty="0">
                <a:latin typeface="Century Gothic" panose="020B0502020202020204" pitchFamily="34" charset="0"/>
              </a:rPr>
              <a:t>Ce sont les villes, villages, municipalités, paroisses, etc.</a:t>
            </a:r>
            <a:endParaRPr lang="fr-CA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B761FF-D525-D64B-8909-8CF25B3FD48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E3B9DEC-D2F1-4B7C-B967-E14B59FBB6DF}"/>
              </a:ext>
            </a:extLst>
          </p:cNvPr>
          <p:cNvSpPr txBox="1"/>
          <p:nvPr/>
        </p:nvSpPr>
        <p:spPr>
          <a:xfrm>
            <a:off x="64254" y="6571883"/>
            <a:ext cx="393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Icône de </a:t>
            </a:r>
            <a:r>
              <a:rPr lang="fr-CA" sz="1200" dirty="0" err="1"/>
              <a:t>Freepik</a:t>
            </a:r>
            <a:r>
              <a:rPr lang="fr-CA" sz="1200" dirty="0"/>
              <a:t> -www.flaticon.com</a:t>
            </a:r>
          </a:p>
        </p:txBody>
      </p:sp>
    </p:spTree>
    <p:extLst>
      <p:ext uri="{BB962C8B-B14F-4D97-AF65-F5344CB8AC3E}">
        <p14:creationId xmlns:p14="http://schemas.microsoft.com/office/powerpoint/2010/main" val="222690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1" y="360218"/>
            <a:ext cx="10823225" cy="1499616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Century Gothic" panose="020B0502020202020204" pitchFamily="34" charset="0"/>
              </a:rPr>
              <a:t>Géographie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statistique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fr-CA" sz="2800" b="1" cap="none" dirty="0">
                <a:latin typeface="Century Gothic" panose="020B0502020202020204" pitchFamily="34" charset="0"/>
              </a:rPr>
              <a:t>Géographie définie et utilisée par Statistique Canada</a:t>
            </a:r>
            <a:endParaRPr lang="en-US" sz="2800" b="1" cap="none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84E2C5-8900-4210-B6E8-12226639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82" y="1965256"/>
            <a:ext cx="2268943" cy="22689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928" y="1859834"/>
            <a:ext cx="7838818" cy="4023360"/>
          </a:xfrm>
        </p:spPr>
        <p:txBody>
          <a:bodyPr>
            <a:noAutofit/>
          </a:bodyPr>
          <a:lstStyle/>
          <a:p>
            <a:r>
              <a:rPr lang="fr-CA" b="1" dirty="0">
                <a:latin typeface="Century Gothic" panose="020B0502020202020204" pitchFamily="34" charset="0"/>
              </a:rPr>
              <a:t>Régions métropolitaines de recensement (RMR)</a:t>
            </a:r>
          </a:p>
          <a:p>
            <a:pPr lvl="1"/>
            <a:r>
              <a:rPr lang="fr-CA" dirty="0">
                <a:latin typeface="Century Gothic" panose="020B0502020202020204" pitchFamily="34" charset="0"/>
              </a:rPr>
              <a:t>Formées de SDR* adjacentes situées autour d’un </a:t>
            </a:r>
            <a:r>
              <a:rPr lang="fr-CA" u="sng" dirty="0">
                <a:latin typeface="Century Gothic" panose="020B0502020202020204" pitchFamily="34" charset="0"/>
              </a:rPr>
              <a:t>noyau d’au moins 50 000 habitants</a:t>
            </a:r>
            <a:endParaRPr lang="fr-CA" b="1" u="sng" dirty="0">
              <a:latin typeface="Century Gothic" panose="020B0502020202020204" pitchFamily="34" charset="0"/>
            </a:endParaRPr>
          </a:p>
          <a:p>
            <a:r>
              <a:rPr lang="fr-CA" b="1" dirty="0">
                <a:latin typeface="Century Gothic" panose="020B0502020202020204" pitchFamily="34" charset="0"/>
              </a:rPr>
              <a:t>Agglomérations de recensement (AR</a:t>
            </a:r>
            <a:r>
              <a:rPr lang="fr-CA" sz="1800" b="1" dirty="0">
                <a:latin typeface="Century Gothic" panose="020B0502020202020204" pitchFamily="34" charset="0"/>
              </a:rPr>
              <a:t>)</a:t>
            </a:r>
          </a:p>
          <a:p>
            <a:pPr lvl="1"/>
            <a:r>
              <a:rPr lang="fr-CA" dirty="0">
                <a:latin typeface="Century Gothic" panose="020B0502020202020204" pitchFamily="34" charset="0"/>
              </a:rPr>
              <a:t>Formées de SDR *adjacentes situées autour d’un </a:t>
            </a:r>
            <a:r>
              <a:rPr lang="fr-CA" u="sng" dirty="0">
                <a:latin typeface="Century Gothic" panose="020B0502020202020204" pitchFamily="34" charset="0"/>
              </a:rPr>
              <a:t>noyau d’au moins 10 000 habitants</a:t>
            </a:r>
            <a:endParaRPr lang="fr-CA" b="1" u="sng" dirty="0">
              <a:latin typeface="Century Gothic" panose="020B0502020202020204" pitchFamily="34" charset="0"/>
            </a:endParaRPr>
          </a:p>
          <a:p>
            <a:pPr lvl="1"/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0EFB10-41F8-4837-8748-DD9D9F8F354B}"/>
              </a:ext>
            </a:extLst>
          </p:cNvPr>
          <p:cNvSpPr txBox="1"/>
          <p:nvPr/>
        </p:nvSpPr>
        <p:spPr>
          <a:xfrm>
            <a:off x="3777143" y="3996192"/>
            <a:ext cx="826105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b="1" dirty="0">
                <a:latin typeface="Century Gothic" panose="020B0502020202020204" pitchFamily="34" charset="0"/>
              </a:rPr>
              <a:t>RMR et AR</a:t>
            </a:r>
          </a:p>
          <a:p>
            <a:pPr lvl="1"/>
            <a:r>
              <a:rPr lang="fr-CA" dirty="0">
                <a:latin typeface="Century Gothic" panose="020B0502020202020204" pitchFamily="34" charset="0"/>
              </a:rPr>
              <a:t>Population totale d’au moins 100 000 habitants</a:t>
            </a:r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Règle d’intégration </a:t>
            </a:r>
            <a:r>
              <a:rPr lang="fr-FR" dirty="0">
                <a:latin typeface="Century Gothic" panose="020B0502020202020204" pitchFamily="34" charset="0"/>
              </a:rPr>
              <a:t>: pour être intégrée dans une RMR/AR, les SDR adjacentes doivent avoir un degré d'intégration élevé avec le noyau, lequel est déterminé par le pourcentage de navetteurs (déplacement domicile-lieu de travail)</a:t>
            </a:r>
          </a:p>
          <a:p>
            <a:pPr lvl="1"/>
            <a:endParaRPr lang="fr-FR" dirty="0">
              <a:latin typeface="Century Gothic" panose="020B0502020202020204" pitchFamily="34" charset="0"/>
            </a:endParaRPr>
          </a:p>
          <a:p>
            <a:r>
              <a:rPr lang="fr-FR" sz="1800" b="1" dirty="0">
                <a:latin typeface="Century Gothic" panose="020B0502020202020204" pitchFamily="34" charset="0"/>
              </a:rPr>
              <a:t>* SDR : </a:t>
            </a:r>
            <a:r>
              <a:rPr lang="fr-CA" sz="1800" dirty="0">
                <a:latin typeface="Century Gothic" panose="020B0502020202020204" pitchFamily="34" charset="0"/>
              </a:rPr>
              <a:t>Subdivisions de recensement (SDR), géographie administrative.</a:t>
            </a:r>
          </a:p>
          <a:p>
            <a:pPr lvl="2"/>
            <a:r>
              <a:rPr lang="fr-CA" sz="1800" dirty="0">
                <a:latin typeface="Century Gothic" panose="020B0502020202020204" pitchFamily="34" charset="0"/>
              </a:rPr>
              <a:t>Ce sont les villes, villages, municipalités, paroisses, etc.</a:t>
            </a:r>
          </a:p>
          <a:p>
            <a:pPr marL="128016" lvl="1" indent="0">
              <a:buNone/>
            </a:pPr>
            <a:endParaRPr lang="fr-CA" b="1" dirty="0">
              <a:latin typeface="Century Gothic" panose="020B0502020202020204" pitchFamily="34" charset="0"/>
            </a:endParaRPr>
          </a:p>
          <a:p>
            <a:pPr lvl="1"/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4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Géographie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statistique</a:t>
            </a:r>
            <a:r>
              <a:rPr lang="en-US" sz="3200" b="1" dirty="0">
                <a:latin typeface="Century Gothic" panose="020B0502020202020204" pitchFamily="34" charset="0"/>
              </a:rPr>
              <a:t>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33"/>
            <a:ext cx="7111999" cy="3656720"/>
          </a:xfrm>
        </p:spPr>
        <p:txBody>
          <a:bodyPr>
            <a:normAutofit lnSpcReduction="10000"/>
          </a:bodyPr>
          <a:lstStyle/>
          <a:p>
            <a:r>
              <a:rPr lang="fr-CA" sz="2800" b="1" dirty="0">
                <a:latin typeface="Century Gothic" panose="020B0502020202020204" pitchFamily="34" charset="0"/>
              </a:rPr>
              <a:t>Secteurs de recensement (SR)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Existent </a:t>
            </a:r>
            <a:r>
              <a:rPr lang="fr-CA" sz="2400" u="sng" dirty="0">
                <a:latin typeface="Century Gothic" panose="020B0502020202020204" pitchFamily="34" charset="0"/>
              </a:rPr>
              <a:t>seulement à l’intérieur des RMR et des AR </a:t>
            </a:r>
            <a:r>
              <a:rPr lang="fr-CA" sz="2400" dirty="0">
                <a:latin typeface="Century Gothic" panose="020B0502020202020204" pitchFamily="34" charset="0"/>
              </a:rPr>
              <a:t>dont le noyau est d’au moins 50 000 habitants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Régions stables dont les limites suivent les traits physiques visibles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Population moyenne d’environ 5 000 habitants (minimum 2 500 et maximum 10 000)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45" y="2019332"/>
            <a:ext cx="4061593" cy="27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4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598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Géographie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statistique</a:t>
            </a:r>
            <a:r>
              <a:rPr lang="en-US" sz="3200" b="1" dirty="0">
                <a:latin typeface="Century Gothic" panose="020B0502020202020204" pitchFamily="34" charset="0"/>
              </a:rPr>
              <a:t>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103"/>
            <a:ext cx="6997699" cy="3656720"/>
          </a:xfrm>
        </p:spPr>
        <p:txBody>
          <a:bodyPr>
            <a:normAutofit lnSpcReduction="10000"/>
          </a:bodyPr>
          <a:lstStyle/>
          <a:p>
            <a:r>
              <a:rPr lang="fr-CA" sz="2800" b="1" dirty="0">
                <a:latin typeface="Century Gothic" panose="020B0502020202020204" pitchFamily="34" charset="0"/>
              </a:rPr>
              <a:t>Aires de diffusion (AD)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Petite unité relativement stable formée d’un ou plusieurs îlots de diffusions avoisinants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Population moyenne entre 400 et 700 habitants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Plus petite région géographique pour laquelle </a:t>
            </a:r>
            <a:r>
              <a:rPr lang="fr-CA" sz="2400" b="1" u="sng" dirty="0">
                <a:latin typeface="Century Gothic" panose="020B0502020202020204" pitchFamily="34" charset="0"/>
              </a:rPr>
              <a:t>toutes les données du recensement sont diffusées.</a:t>
            </a:r>
          </a:p>
          <a:p>
            <a:pPr lvl="1">
              <a:spcBef>
                <a:spcPts val="1200"/>
              </a:spcBef>
            </a:pPr>
            <a:r>
              <a:rPr lang="fr-CA" sz="2400" dirty="0">
                <a:latin typeface="Century Gothic" panose="020B0502020202020204" pitchFamily="34" charset="0"/>
              </a:rPr>
              <a:t>Couvrent tout le territoire du Canada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99" y="1952103"/>
            <a:ext cx="4064626" cy="27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9A87-B9FE-4140-BC5C-CFFC60D7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357"/>
            <a:ext cx="10515600" cy="89504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Century Gothic" panose="020B0502020202020204" pitchFamily="34" charset="0"/>
              </a:rPr>
              <a:t>Géographie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statistique</a:t>
            </a:r>
            <a:r>
              <a:rPr lang="en-US" sz="3200" b="1" dirty="0">
                <a:latin typeface="Century Gothic" panose="020B0502020202020204" pitchFamily="34" charset="0"/>
              </a:rPr>
              <a:t> (suite)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607F-5890-6248-822B-36C9A5620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33"/>
            <a:ext cx="6997699" cy="4305966"/>
          </a:xfrm>
        </p:spPr>
        <p:txBody>
          <a:bodyPr>
            <a:normAutofit/>
          </a:bodyPr>
          <a:lstStyle/>
          <a:p>
            <a:r>
              <a:rPr lang="fr-CA" sz="2800" b="1" dirty="0">
                <a:latin typeface="Century Gothic" panose="020B0502020202020204" pitchFamily="34" charset="0"/>
              </a:rPr>
              <a:t>Îlots de diffusion (ID)</a:t>
            </a:r>
          </a:p>
          <a:p>
            <a:pPr lvl="1"/>
            <a:r>
              <a:rPr lang="fr-FR" sz="2400" dirty="0">
                <a:latin typeface="Century Gothic" panose="020B0502020202020204" pitchFamily="34" charset="0"/>
              </a:rPr>
              <a:t>territoire dont tous les côtés sont délimités par des rues et/ou des limites de régions géographiques normalisées.</a:t>
            </a:r>
          </a:p>
          <a:p>
            <a:pPr lvl="1"/>
            <a:r>
              <a:rPr lang="fr-FR" sz="2400" dirty="0">
                <a:latin typeface="Century Gothic" panose="020B0502020202020204" pitchFamily="34" charset="0"/>
              </a:rPr>
              <a:t>Plus petite région géographique pour laquelle les </a:t>
            </a:r>
            <a:r>
              <a:rPr lang="fr-FR" sz="2400" b="1" u="sng" dirty="0">
                <a:latin typeface="Century Gothic" panose="020B0502020202020204" pitchFamily="34" charset="0"/>
              </a:rPr>
              <a:t>chiffres de population et de logements sont diffusés</a:t>
            </a:r>
          </a:p>
          <a:p>
            <a:pPr lvl="1"/>
            <a:r>
              <a:rPr lang="fr-CA" sz="2400" dirty="0">
                <a:latin typeface="Century Gothic" panose="020B0502020202020204" pitchFamily="34" charset="0"/>
              </a:rPr>
              <a:t>Couvrent tout le territoire du Canada</a:t>
            </a:r>
          </a:p>
          <a:p>
            <a:pPr lvl="1"/>
            <a:r>
              <a:rPr lang="fr-CA" sz="2400" dirty="0">
                <a:latin typeface="Century Gothic" panose="020B0502020202020204" pitchFamily="34" charset="0"/>
              </a:rPr>
              <a:t>Utilisés pour créer des géographies personnalisées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E9B18-EE6D-FD4A-BBF5-D72A146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61FF-D525-D64B-8909-8CF25B3FD48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269" y="2303813"/>
            <a:ext cx="3876500" cy="259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7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26E84-C05A-410B-8023-39100947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4588108" cy="1499616"/>
          </a:xfrm>
        </p:spPr>
        <p:txBody>
          <a:bodyPr>
            <a:normAutofit/>
          </a:bodyPr>
          <a:lstStyle/>
          <a:p>
            <a:r>
              <a:rPr lang="fr-CA" sz="4000" dirty="0">
                <a:latin typeface="Century Gothic" panose="020B0502020202020204" pitchFamily="34" charset="0"/>
              </a:rPr>
              <a:t>Vue d’ensemble</a:t>
            </a:r>
          </a:p>
        </p:txBody>
      </p:sp>
      <p:sp>
        <p:nvSpPr>
          <p:cNvPr id="1034" name="Content Placeholder 1031">
            <a:extLst>
              <a:ext uri="{FF2B5EF4-FFF2-40B4-BE49-F238E27FC236}">
                <a16:creationId xmlns:a16="http://schemas.microsoft.com/office/drawing/2014/main" id="{6D8FA49B-8C61-42AE-B714-6DAD9B3E9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1891717"/>
          </a:xfrm>
        </p:spPr>
        <p:txBody>
          <a:bodyPr>
            <a:normAutofit/>
          </a:bodyPr>
          <a:lstStyle/>
          <a:p>
            <a:r>
              <a:rPr lang="fr-CA" sz="1400" dirty="0">
                <a:latin typeface="Century Gothic" panose="020B0502020202020204" pitchFamily="34" charset="0"/>
              </a:rPr>
              <a:t>Dictionnaire, Recensement de la population, 2016</a:t>
            </a:r>
            <a:br>
              <a:rPr lang="fr-CA" sz="1400" b="1" dirty="0">
                <a:latin typeface="Century Gothic" panose="020B0502020202020204" pitchFamily="34" charset="0"/>
              </a:rPr>
            </a:br>
            <a:r>
              <a:rPr lang="fr-CA" sz="1400" b="1" dirty="0">
                <a:latin typeface="Century Gothic" panose="020B0502020202020204" pitchFamily="34" charset="0"/>
              </a:rPr>
              <a:t>Figure 1.1</a:t>
            </a:r>
            <a:br>
              <a:rPr lang="fr-CA" sz="1400" b="1" dirty="0">
                <a:latin typeface="Century Gothic" panose="020B0502020202020204" pitchFamily="34" charset="0"/>
              </a:rPr>
            </a:br>
            <a:r>
              <a:rPr lang="fr-CA" sz="1400" b="1" dirty="0">
                <a:latin typeface="Century Gothic" panose="020B0502020202020204" pitchFamily="34" charset="0"/>
              </a:rPr>
              <a:t>Hiérarchie des régions géographiques normalisées pour la diffusion, Recensement de 2016</a:t>
            </a:r>
          </a:p>
          <a:p>
            <a:r>
              <a:rPr lang="fr-CA" sz="1000" dirty="0">
                <a:latin typeface="Century Gothic" panose="020B0502020202020204" pitchFamily="34" charset="0"/>
                <a:hlinkClick r:id="rId2"/>
              </a:rPr>
              <a:t>https://www12.statcan.gc.ca/census-recensement/2016/ref/dict/figures/f1_1-fra.cfm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Figure 1.1 Hiérarchie des régions géographiques normalisées pour la diffusion, Recensement de 2016">
            <a:hlinkClick r:id="rId2"/>
            <a:extLst>
              <a:ext uri="{FF2B5EF4-FFF2-40B4-BE49-F238E27FC236}">
                <a16:creationId xmlns:a16="http://schemas.microsoft.com/office/drawing/2014/main" id="{CCAA6CE9-B380-4213-8D3E-A23181E5F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20660"/>
          <a:stretch/>
        </p:blipFill>
        <p:spPr bwMode="auto">
          <a:xfrm>
            <a:off x="5311451" y="0"/>
            <a:ext cx="7236149" cy="67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gure 1.1 Hiérarchie des régions géographiques normalisées pour la diffusion, Recensement de 2016">
            <a:extLst>
              <a:ext uri="{FF2B5EF4-FFF2-40B4-BE49-F238E27FC236}">
                <a16:creationId xmlns:a16="http://schemas.microsoft.com/office/drawing/2014/main" id="{A5C55C38-7AAC-436F-90D4-166DA2420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5"/>
          <a:stretch/>
        </p:blipFill>
        <p:spPr bwMode="auto">
          <a:xfrm>
            <a:off x="-326845" y="5462990"/>
            <a:ext cx="6118200" cy="14996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36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1829</Words>
  <Application>Microsoft Office PowerPoint</Application>
  <PresentationFormat>Grand écran</PresentationFormat>
  <Paragraphs>230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Arial MT Std</vt:lpstr>
      <vt:lpstr>Calibri</vt:lpstr>
      <vt:lpstr>Century Gothic</vt:lpstr>
      <vt:lpstr>Noto Sans</vt:lpstr>
      <vt:lpstr>Tw Cen MT</vt:lpstr>
      <vt:lpstr>Tw Cen MT Condensed</vt:lpstr>
      <vt:lpstr>Wingdings 3</vt:lpstr>
      <vt:lpstr>Intégral</vt:lpstr>
      <vt:lpstr>Un aperçu des données et enquêtes de Statistique Canada www.statcan.gc.ca/</vt:lpstr>
      <vt:lpstr>Thèmes abordés</vt:lpstr>
      <vt:lpstr>1. Géographie</vt:lpstr>
      <vt:lpstr>Géographie administrative (géographie officielle )</vt:lpstr>
      <vt:lpstr>Géographie statistique Géographie définie et utilisée par Statistique Canada</vt:lpstr>
      <vt:lpstr>Géographie statistique (suite)</vt:lpstr>
      <vt:lpstr>Géographie statistique (suite)</vt:lpstr>
      <vt:lpstr>Géographie statistique (suite)</vt:lpstr>
      <vt:lpstr>Vue d’ensemble</vt:lpstr>
      <vt:lpstr>2. Données démographique     Recensement de la population</vt:lpstr>
      <vt:lpstr>Recensement 2021 : calendrier de diffusion  Tous les détails https://www12.statcan.gc.ca/census-recensement/2021/ref/prodserv/release-diffusion-fra.cfm </vt:lpstr>
      <vt:lpstr>Présentation PowerPoint</vt:lpstr>
      <vt:lpstr>Différentes façons  d’accéder aux données du recensement</vt:lpstr>
      <vt:lpstr>Présentation PowerPoint</vt:lpstr>
      <vt:lpstr>Présentation PowerPoint</vt:lpstr>
      <vt:lpstr>Exercice de navigation  Recensement -  Thème du Recensement de 2016 - Familles, ménages et état matrimonial  Repérez l’infographie Portrait des ménages et des familles au Canada</vt:lpstr>
      <vt:lpstr>Profils du recensement 2016</vt:lpstr>
      <vt:lpstr>Présentation PowerPoint</vt:lpstr>
      <vt:lpstr>Présentation PowerPoint</vt:lpstr>
      <vt:lpstr>Présentation PowerPoint</vt:lpstr>
      <vt:lpstr>Exercice de navigation Profil du recensement, Recensement de 2016</vt:lpstr>
      <vt:lpstr>Pour aller chercher les tableaux de données du recensement</vt:lpstr>
      <vt:lpstr>Tableaux de données</vt:lpstr>
      <vt:lpstr>3. Dépenses des ménage L’Enquête sur les dépenses des ménages</vt:lpstr>
      <vt:lpstr>3. Dépenses des ménages</vt:lpstr>
      <vt:lpstr>Dépenses des ménages – Autres tableaux</vt:lpstr>
      <vt:lpstr>Dépenses en ligne</vt:lpstr>
      <vt:lpstr>4. Données sur les industries</vt:lpstr>
      <vt:lpstr>Nombre d’entreprises canadiennes</vt:lpstr>
      <vt:lpstr>Autres données sur les industries (fabrications SCIAN 31-33)</vt:lpstr>
      <vt:lpstr>Données sur les ventes</vt:lpstr>
      <vt:lpstr>Autre source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aperçu des données et enquêtes de Statistique Canada</dc:title>
  <dc:creator>Sandra Lenneville</dc:creator>
  <cp:lastModifiedBy>Sandra Lenneville</cp:lastModifiedBy>
  <cp:revision>89</cp:revision>
  <dcterms:created xsi:type="dcterms:W3CDTF">2020-01-30T14:36:41Z</dcterms:created>
  <dcterms:modified xsi:type="dcterms:W3CDTF">2022-02-03T21:07:11Z</dcterms:modified>
</cp:coreProperties>
</file>