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88B692-E88D-4158-907B-216EB1B909E3}" type="datetimeFigureOut">
              <a:rPr lang="fr-CA" smtClean="0"/>
              <a:t>2020-01-24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931EE01-10E9-40B0-B26E-C04C1127C62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8780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82763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6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B748-9EC2-4C0A-A5B9-70B749BF312D}" type="datetimeFigureOut">
              <a:rPr lang="fr-CA" smtClean="0"/>
              <a:t>2020-01-24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C0C3C86-5409-4E8C-B52F-CFFD08C5A7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988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B748-9EC2-4C0A-A5B9-70B749BF312D}" type="datetimeFigureOut">
              <a:rPr lang="fr-CA" smtClean="0"/>
              <a:t>2020-01-24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3C86-5409-4E8C-B52F-CFFD08C5A7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400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B748-9EC2-4C0A-A5B9-70B749BF312D}" type="datetimeFigureOut">
              <a:rPr lang="fr-CA" smtClean="0"/>
              <a:t>2020-01-24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3C86-5409-4E8C-B52F-CFFD08C5A7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932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B748-9EC2-4C0A-A5B9-70B749BF312D}" type="datetimeFigureOut">
              <a:rPr lang="fr-CA" smtClean="0"/>
              <a:t>2020-01-24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3C86-5409-4E8C-B52F-CFFD08C5A7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835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2F7B748-9EC2-4C0A-A5B9-70B749BF312D}" type="datetimeFigureOut">
              <a:rPr lang="fr-CA" smtClean="0"/>
              <a:t>2020-01-24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3376" y="6282268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CA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C0C3C86-5409-4E8C-B52F-CFFD08C5A7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8775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B748-9EC2-4C0A-A5B9-70B749BF312D}" type="datetimeFigureOut">
              <a:rPr lang="fr-CA" smtClean="0"/>
              <a:t>2020-01-24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3C86-5409-4E8C-B52F-CFFD08C5A7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12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B748-9EC2-4C0A-A5B9-70B749BF312D}" type="datetimeFigureOut">
              <a:rPr lang="fr-CA" smtClean="0"/>
              <a:t>2020-01-24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3C86-5409-4E8C-B52F-CFFD08C5A7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713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2F7B748-9EC2-4C0A-A5B9-70B749BF312D}" type="datetimeFigureOut">
              <a:rPr lang="fr-CA" smtClean="0"/>
              <a:t>2020-01-24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3C86-5409-4E8C-B52F-CFFD08C5A7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773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B748-9EC2-4C0A-A5B9-70B749BF312D}" type="datetimeFigureOut">
              <a:rPr lang="fr-CA" smtClean="0"/>
              <a:t>2020-01-24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3C86-5409-4E8C-B52F-CFFD08C5A7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8581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B748-9EC2-4C0A-A5B9-70B749BF312D}" type="datetimeFigureOut">
              <a:rPr lang="fr-CA" smtClean="0"/>
              <a:t>2020-01-24</a:t>
            </a:fld>
            <a:endParaRPr lang="fr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3C86-5409-4E8C-B52F-CFFD08C5A7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604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B748-9EC2-4C0A-A5B9-70B749BF312D}" type="datetimeFigureOut">
              <a:rPr lang="fr-CA" smtClean="0"/>
              <a:t>2020-01-24</a:t>
            </a:fld>
            <a:endParaRPr lang="fr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3C86-5409-4E8C-B52F-CFFD08C5A7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030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2F7B748-9EC2-4C0A-A5B9-70B749BF312D}" type="datetimeFigureOut">
              <a:rPr lang="fr-CA" smtClean="0"/>
              <a:t>2020-01-24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C0C3C86-5409-4E8C-B52F-CFFD08C5A7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636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1findr.1science.com/home/" TargetMode="External"/><Relationship Id="rId13" Type="http://schemas.openxmlformats.org/officeDocument/2006/relationships/hyperlink" Target="https://ressources.cgodin.qc.ca/login?url=https://nouveau.eureka.cc/access/ip/default.aspx?un=ggfra" TargetMode="External"/><Relationship Id="rId18" Type="http://schemas.openxmlformats.org/officeDocument/2006/relationships/hyperlink" Target="https://www.quebec.ca/sante/problemes-de-sante/" TargetMode="External"/><Relationship Id="rId26" Type="http://schemas.openxmlformats.org/officeDocument/2006/relationships/hyperlink" Target="http://www.gc.ca/depts/major/depind-fra.html" TargetMode="External"/><Relationship Id="rId3" Type="http://schemas.openxmlformats.org/officeDocument/2006/relationships/image" Target="../media/image5.jpeg"/><Relationship Id="rId21" Type="http://schemas.openxmlformats.org/officeDocument/2006/relationships/hyperlink" Target="http://sinformer2.cgodin.qc.ca/ressources-par-disciplines/soins-infirmiers/" TargetMode="External"/><Relationship Id="rId7" Type="http://schemas.openxmlformats.org/officeDocument/2006/relationships/hyperlink" Target="https://ressources.cgodin.qc.ca/login?url=http://repere2.sdm.qc.ca" TargetMode="External"/><Relationship Id="rId12" Type="http://schemas.openxmlformats.org/officeDocument/2006/relationships/hyperlink" Target="https://ressources.cgodin.qc.ca/login?url=http://search.proquest.com/?accountid=160408" TargetMode="External"/><Relationship Id="rId17" Type="http://schemas.openxmlformats.org/officeDocument/2006/relationships/hyperlink" Target="https://www.sparadrap.org/" TargetMode="External"/><Relationship Id="rId25" Type="http://schemas.openxmlformats.org/officeDocument/2006/relationships/hyperlink" Target="https://ressources.cgodin.qc.ca/login?url=http://www.onf.ca/explorer-tous-les-films/" TargetMode="External"/><Relationship Id="rId2" Type="http://schemas.openxmlformats.org/officeDocument/2006/relationships/hyperlink" Target="https://www.cgodin.qc.ca/bibliotheque/outils-de-recherche/" TargetMode="External"/><Relationship Id="rId16" Type="http://schemas.openxmlformats.org/officeDocument/2006/relationships/hyperlink" Target="http://numerique.banq.qc.ca/ressources" TargetMode="External"/><Relationship Id="rId20" Type="http://schemas.openxmlformats.org/officeDocument/2006/relationships/hyperlink" Target="https://www.hopitalpourenfants.com/info-sante" TargetMode="External"/><Relationship Id="rId29" Type="http://schemas.openxmlformats.org/officeDocument/2006/relationships/hyperlink" Target="http://numerique.banq.qc.ca/rechercheExterne/encoded/Kg==/false/T/asc/W3sibm9tIjoiY29ycHVzIiwidmFsZXVyIjoiUGF0cmltb2luZSUyMHF1w6liw6ljb2lzIn0seyJub20iOiJyZWdyb3VwZW1lbnRfZiIsInZhbGV1ciI6IlB1YmxpY2F0aW9ucyUyMGdvdXZlcm5lbWVudGFsZXMifV0=/Toutes%20les%20ressources/false/false/eyJmaW4iOnsiYW5uZWUiOjIwMTgsImpvdXIiOjE0fSwiZGVidXQiOnt9fQ==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sources.cgodin.qc.ca/login?url=http://international.scholarvox.com/" TargetMode="External"/><Relationship Id="rId11" Type="http://schemas.openxmlformats.org/officeDocument/2006/relationships/hyperlink" Target="http://scholar.google.ca/" TargetMode="External"/><Relationship Id="rId24" Type="http://schemas.openxmlformats.org/officeDocument/2006/relationships/hyperlink" Target="https://ressources.cgodin.qc.ca/login?url=http://cve.grics.ca" TargetMode="External"/><Relationship Id="rId5" Type="http://schemas.openxmlformats.org/officeDocument/2006/relationships/hyperlink" Target="https://ressources.cgodin.qc.ca/login?url=http://www.cairn.info/ouvrages.php" TargetMode="External"/><Relationship Id="rId15" Type="http://schemas.openxmlformats.org/officeDocument/2006/relationships/hyperlink" Target="http://www.enfant-encyclopedie.com/" TargetMode="External"/><Relationship Id="rId23" Type="http://schemas.openxmlformats.org/officeDocument/2006/relationships/hyperlink" Target="https://ressources.cgodin.qc.ca/login?url=http://curio.ca/fr/" TargetMode="External"/><Relationship Id="rId28" Type="http://schemas.openxmlformats.org/officeDocument/2006/relationships/hyperlink" Target="http://www.gouv.qc.ca/FR/VotreGouvernement/Pages/MinisteresOrganismes.aspx?pgs" TargetMode="External"/><Relationship Id="rId10" Type="http://schemas.openxmlformats.org/officeDocument/2006/relationships/hyperlink" Target="https://ressources.cgodin.qc.ca/login?url=http://www.cairn.info/recherche_avancee.php" TargetMode="External"/><Relationship Id="rId19" Type="http://schemas.openxmlformats.org/officeDocument/2006/relationships/hyperlink" Target="https://enseignement.chusj.org/fr/Ressources-documentaires" TargetMode="External"/><Relationship Id="rId4" Type="http://schemas.openxmlformats.org/officeDocument/2006/relationships/hyperlink" Target="http://biblio.cgodin.qc.ca/" TargetMode="External"/><Relationship Id="rId9" Type="http://schemas.openxmlformats.org/officeDocument/2006/relationships/hyperlink" Target="https://ressources.cgodin.qc.ca/login?url=http://www.erudit.org/fr/recherche/avancee/" TargetMode="External"/><Relationship Id="rId14" Type="http://schemas.openxmlformats.org/officeDocument/2006/relationships/hyperlink" Target="https://ressources.cgodin.qc.ca/login?url=http://www.universalis-edu.com/" TargetMode="External"/><Relationship Id="rId22" Type="http://schemas.openxmlformats.org/officeDocument/2006/relationships/hyperlink" Target="http://www.infiressources.ca/MyScriptorAdmin/scripto.asp?resultat=637856" TargetMode="External"/><Relationship Id="rId27" Type="http://schemas.openxmlformats.org/officeDocument/2006/relationships/hyperlink" Target="http://publications.gc.ca/site/fra/accueil.html" TargetMode="External"/><Relationship Id="rId30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mondiapason.ca/detail-ressource#2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799" y="107867"/>
            <a:ext cx="7772400" cy="1609344"/>
          </a:xfrm>
        </p:spPr>
        <p:txBody>
          <a:bodyPr>
            <a:normAutofit/>
          </a:bodyPr>
          <a:lstStyle/>
          <a:p>
            <a:pPr marL="336947">
              <a:tabLst>
                <a:tab pos="3771900" algn="l"/>
              </a:tabLst>
            </a:pPr>
            <a:r>
              <a:rPr lang="fr-CA" dirty="0"/>
              <a:t>BIBLIOTHÈQUE</a:t>
            </a:r>
            <a:br>
              <a:rPr lang="fr-CA" dirty="0"/>
            </a:br>
            <a:r>
              <a:rPr lang="fr-CA" sz="1800" dirty="0"/>
              <a:t>SI. Psychologie </a:t>
            </a:r>
            <a:br>
              <a:rPr lang="fr-CA" sz="1800" dirty="0"/>
            </a:br>
            <a:r>
              <a:rPr lang="fr-CA" sz="1200" dirty="0"/>
              <a:t>Accédez à toutes les ressources à partir du site de la bibliothèque. </a:t>
            </a:r>
            <a:br>
              <a:rPr lang="fr-CA" sz="1200" dirty="0"/>
            </a:br>
            <a:r>
              <a:rPr lang="fr-CA" sz="1100" dirty="0">
                <a:hlinkClick r:id="rId2"/>
              </a:rPr>
              <a:t>https://www.cgodin.qc.ca/bibliotheque/outils-de-recherche/</a:t>
            </a:r>
            <a:endParaRPr lang="fr-CA" sz="1100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7315200" y="6216655"/>
            <a:ext cx="1640080" cy="533477"/>
          </a:xfrm>
          <a:solidFill>
            <a:schemeClr val="bg1"/>
          </a:solidFill>
        </p:spPr>
        <p:txBody>
          <a:bodyPr/>
          <a:lstStyle/>
          <a:p>
            <a:pPr algn="r"/>
            <a:r>
              <a:rPr lang="fr-CA" dirty="0"/>
              <a:t>Préparé par</a:t>
            </a:r>
            <a:br>
              <a:rPr lang="fr-CA" dirty="0"/>
            </a:br>
            <a:r>
              <a:rPr lang="fr-CA" dirty="0"/>
              <a:t>Sandra Lenneville</a:t>
            </a:r>
          </a:p>
          <a:p>
            <a:pPr algn="r"/>
            <a:r>
              <a:rPr lang="fr-CA" dirty="0"/>
              <a:t>Hiver 2020</a:t>
            </a:r>
          </a:p>
        </p:txBody>
      </p:sp>
      <p:pic>
        <p:nvPicPr>
          <p:cNvPr id="5" name="Image 4" descr="T:\BIBLIOTHECAIRES\site biblio\Archives du site Web de la biblio\Cégep Gérald-Godin -- Bibliothèque 2015-04-09_fichiers\p_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87" y="828651"/>
            <a:ext cx="561023" cy="56102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878884"/>
              </p:ext>
            </p:extLst>
          </p:nvPr>
        </p:nvGraphicFramePr>
        <p:xfrm>
          <a:off x="324853" y="1927318"/>
          <a:ext cx="1890000" cy="55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000">
                  <a:extLst>
                    <a:ext uri="{9D8B030D-6E8A-4147-A177-3AD203B41FA5}">
                      <a16:colId xmlns:a16="http://schemas.microsoft.com/office/drawing/2014/main" val="429294757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fr-CA" sz="1200" dirty="0">
                          <a:solidFill>
                            <a:schemeClr val="tx1"/>
                          </a:solidFill>
                        </a:rPr>
                        <a:t>Livres</a:t>
                      </a:r>
                      <a:r>
                        <a:rPr lang="fr-CA" sz="1200" baseline="0" dirty="0">
                          <a:solidFill>
                            <a:schemeClr val="tx1"/>
                          </a:solidFill>
                        </a:rPr>
                        <a:t> et films</a:t>
                      </a:r>
                      <a:endParaRPr lang="fr-CA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414486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CA" sz="1100" dirty="0">
                          <a:solidFill>
                            <a:schemeClr val="accent2">
                              <a:lumMod val="75000"/>
                            </a:schemeClr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Catalogue</a:t>
                      </a:r>
                      <a:r>
                        <a:rPr lang="fr-CA" sz="11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Regard</a:t>
                      </a:r>
                      <a:r>
                        <a:rPr lang="fr-CA" sz="11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fr-CA" sz="11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61922476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669008"/>
              </p:ext>
            </p:extLst>
          </p:nvPr>
        </p:nvGraphicFramePr>
        <p:xfrm>
          <a:off x="310043" y="2724576"/>
          <a:ext cx="1890000" cy="834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000">
                  <a:extLst>
                    <a:ext uri="{9D8B030D-6E8A-4147-A177-3AD203B41FA5}">
                      <a16:colId xmlns:a16="http://schemas.microsoft.com/office/drawing/2014/main" val="2784566524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fr-CA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Livres numériques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9088886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CA" sz="110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Cairn - Ouvrages en ligne</a:t>
                      </a:r>
                      <a:endParaRPr lang="fr-CA" sz="1100" kern="12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5852702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CA" sz="1100" kern="1200" baseline="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ScholarVox</a:t>
                      </a:r>
                      <a:endParaRPr lang="fr-CA" sz="1100" kern="12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87014513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988011"/>
              </p:ext>
            </p:extLst>
          </p:nvPr>
        </p:nvGraphicFramePr>
        <p:xfrm>
          <a:off x="4553483" y="3833285"/>
          <a:ext cx="1890000" cy="2703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000">
                  <a:extLst>
                    <a:ext uri="{9D8B030D-6E8A-4147-A177-3AD203B41FA5}">
                      <a16:colId xmlns:a16="http://schemas.microsoft.com/office/drawing/2014/main" val="349372848"/>
                    </a:ext>
                  </a:extLst>
                </a:gridCol>
              </a:tblGrid>
              <a:tr h="44261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CA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Articles de revues d’intérêt général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53870717"/>
                  </a:ext>
                </a:extLst>
              </a:tr>
              <a:tr h="34857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CA" sz="110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Repère</a:t>
                      </a:r>
                      <a:endParaRPr lang="fr-CA" sz="1100" kern="12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11899534"/>
                  </a:ext>
                </a:extLst>
              </a:tr>
              <a:tr h="176672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CA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Cerveau psycho,</a:t>
                      </a:r>
                      <a:r>
                        <a:rPr lang="fr-CA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Enfance famille, générations. Psychologie Québec, Revue québécoise de psychologie, Santé mentale au Québec.</a:t>
                      </a:r>
                    </a:p>
                    <a:p>
                      <a:pPr marL="0" algn="l" defTabSz="914400" rtl="0" eaLnBrk="1" latinLnBrk="0" hangingPunct="1"/>
                      <a:endParaRPr lang="fr-CA" sz="11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Infirmière</a:t>
                      </a:r>
                      <a:r>
                        <a:rPr lang="fr-CA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canadienne, Perspective infirmière.</a:t>
                      </a:r>
                      <a:br>
                        <a:rPr lang="fr-CA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CA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Revue canadienne de santé publique, Recherche en santé.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36270225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487067"/>
              </p:ext>
            </p:extLst>
          </p:nvPr>
        </p:nvGraphicFramePr>
        <p:xfrm>
          <a:off x="4572000" y="1925131"/>
          <a:ext cx="1890000" cy="1667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000">
                  <a:extLst>
                    <a:ext uri="{9D8B030D-6E8A-4147-A177-3AD203B41FA5}">
                      <a16:colId xmlns:a16="http://schemas.microsoft.com/office/drawing/2014/main" val="3785746699"/>
                    </a:ext>
                  </a:extLst>
                </a:gridCol>
              </a:tblGrid>
              <a:tr h="277200">
                <a:tc>
                  <a:txBody>
                    <a:bodyPr/>
                    <a:lstStyle/>
                    <a:p>
                      <a:r>
                        <a:rPr lang="fr-CA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Articles scientifiques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27306754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r>
                        <a:rPr lang="fr-CA" sz="110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1Findr</a:t>
                      </a:r>
                      <a:endParaRPr lang="fr-CA" sz="1100" kern="12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53327113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r>
                        <a:rPr lang="fr-CA" sz="110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Érudit</a:t>
                      </a:r>
                      <a:endParaRPr lang="fr-CA" sz="1100" kern="12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00114691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r>
                        <a:rPr lang="fr-CA" sz="110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Cairn</a:t>
                      </a:r>
                      <a:r>
                        <a:rPr lang="fr-CA" sz="110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(?)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94357992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r>
                        <a:rPr lang="fr-CA" sz="110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Google </a:t>
                      </a:r>
                      <a:r>
                        <a:rPr lang="fr-CA" sz="1100" kern="1200" baseline="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Scholar</a:t>
                      </a:r>
                      <a:endParaRPr lang="fr-CA" sz="1100" kern="12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31250010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r>
                        <a:rPr lang="fr-CA" sz="1100" kern="1200" baseline="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Proquest</a:t>
                      </a:r>
                      <a:endParaRPr lang="fr-CA" sz="1100" kern="12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5647952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414841"/>
              </p:ext>
            </p:extLst>
          </p:nvPr>
        </p:nvGraphicFramePr>
        <p:xfrm>
          <a:off x="2458253" y="5141373"/>
          <a:ext cx="189000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000">
                  <a:extLst>
                    <a:ext uri="{9D8B030D-6E8A-4147-A177-3AD203B41FA5}">
                      <a16:colId xmlns:a16="http://schemas.microsoft.com/office/drawing/2014/main" val="4057935978"/>
                    </a:ext>
                  </a:extLst>
                </a:gridCol>
              </a:tblGrid>
              <a:tr h="3700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CA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Articles de revues et journaux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0927479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CA" sz="110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Eureka </a:t>
                      </a:r>
                      <a:endParaRPr lang="fr-CA" sz="1100" kern="12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22880681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926252"/>
              </p:ext>
            </p:extLst>
          </p:nvPr>
        </p:nvGraphicFramePr>
        <p:xfrm>
          <a:off x="324853" y="5142827"/>
          <a:ext cx="1890000" cy="96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000">
                  <a:extLst>
                    <a:ext uri="{9D8B030D-6E8A-4147-A177-3AD203B41FA5}">
                      <a16:colId xmlns:a16="http://schemas.microsoft.com/office/drawing/2014/main" val="429294757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fr-CA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Encyclopédie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414486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CA" sz="1100" kern="1200" baseline="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Universalis</a:t>
                      </a:r>
                      <a:endParaRPr lang="fr-CA" sz="1100" kern="12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6192247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CA" sz="110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Enc. sur le </a:t>
                      </a:r>
                      <a:r>
                        <a:rPr lang="fr-CA" sz="1100" kern="1200" baseline="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dev</a:t>
                      </a:r>
                      <a:r>
                        <a:rPr lang="fr-CA" sz="110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. des jeunes enfants</a:t>
                      </a:r>
                      <a:endParaRPr lang="fr-CA" sz="1100" kern="12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67119684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226011"/>
              </p:ext>
            </p:extLst>
          </p:nvPr>
        </p:nvGraphicFramePr>
        <p:xfrm>
          <a:off x="6789842" y="4600353"/>
          <a:ext cx="2030400" cy="1211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0400">
                  <a:extLst>
                    <a:ext uri="{9D8B030D-6E8A-4147-A177-3AD203B41FA5}">
                      <a16:colId xmlns:a16="http://schemas.microsoft.com/office/drawing/2014/main" val="31081249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CA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Autres ressources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34299426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fr-CA" sz="110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BAnQ – ressources en ligne</a:t>
                      </a:r>
                      <a:endParaRPr lang="fr-CA" sz="1100" kern="12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6039473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aseline="0" dirty="0"/>
                        <a:t>Faire une demande en ligne pour avoir son numéro d’abonné.</a:t>
                      </a:r>
                      <a:endParaRPr lang="fr-CA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97998203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704266"/>
              </p:ext>
            </p:extLst>
          </p:nvPr>
        </p:nvGraphicFramePr>
        <p:xfrm>
          <a:off x="6789842" y="1911587"/>
          <a:ext cx="2029305" cy="242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9305">
                  <a:extLst>
                    <a:ext uri="{9D8B030D-6E8A-4147-A177-3AD203B41FA5}">
                      <a16:colId xmlns:a16="http://schemas.microsoft.com/office/drawing/2014/main" val="42929475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CA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Autres ressources en ligne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414486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CA" sz="110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https://www.sparadrap.org/</a:t>
                      </a:r>
                      <a:endParaRPr lang="fr-CA" sz="1100" kern="12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6192247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CA" sz="110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https://www.quebec.ca/sante/problemes-de-sante/</a:t>
                      </a:r>
                      <a:endParaRPr lang="fr-CA" sz="1100" kern="12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40542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CA" sz="110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CHU Sainte-Justine</a:t>
                      </a:r>
                      <a:endParaRPr lang="fr-CA" sz="1100" kern="12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3359207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Hôpital de Montréal pour enfants</a:t>
                      </a:r>
                      <a:endParaRPr lang="fr-CA" sz="1100" kern="12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484711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S’informer :  Ressources par disciplines, SI</a:t>
                      </a:r>
                      <a:endParaRPr lang="fr-CA" sz="1100" kern="12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60100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2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INFIRESSOURCES. centre de ressources en soins infirmiers</a:t>
                      </a:r>
                      <a:endParaRPr lang="fr-CA" sz="1100" kern="12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05825714"/>
                  </a:ext>
                </a:extLst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751024"/>
              </p:ext>
            </p:extLst>
          </p:nvPr>
        </p:nvGraphicFramePr>
        <p:xfrm>
          <a:off x="2443095" y="1925131"/>
          <a:ext cx="1890000" cy="592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000">
                  <a:extLst>
                    <a:ext uri="{9D8B030D-6E8A-4147-A177-3AD203B41FA5}">
                      <a16:colId xmlns:a16="http://schemas.microsoft.com/office/drawing/2014/main" val="4057935978"/>
                    </a:ext>
                  </a:extLst>
                </a:gridCol>
              </a:tblGrid>
              <a:tr h="31443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CA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Mémoires et thèses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0927479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CA" sz="110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Érudit</a:t>
                      </a:r>
                      <a:endParaRPr lang="fr-CA" sz="1100" kern="12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22880681"/>
                  </a:ext>
                </a:extLst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062887"/>
              </p:ext>
            </p:extLst>
          </p:nvPr>
        </p:nvGraphicFramePr>
        <p:xfrm>
          <a:off x="310043" y="3799964"/>
          <a:ext cx="1890000" cy="1101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000">
                  <a:extLst>
                    <a:ext uri="{9D8B030D-6E8A-4147-A177-3AD203B41FA5}">
                      <a16:colId xmlns:a16="http://schemas.microsoft.com/office/drawing/2014/main" val="4057935978"/>
                    </a:ext>
                  </a:extLst>
                </a:gridCol>
              </a:tblGrid>
              <a:tr h="2669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CA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Vidéos en ligne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0927479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kern="1200" baseline="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2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Curio</a:t>
                      </a:r>
                      <a:endParaRPr lang="fr-CA" sz="1100" kern="12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2288068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2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CVE </a:t>
                      </a:r>
                      <a:endParaRPr lang="fr-CA" sz="1100" kern="12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215574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2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ONF</a:t>
                      </a:r>
                      <a:endParaRPr lang="fr-CA" sz="1100" kern="12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91958546"/>
                  </a:ext>
                </a:extLst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180808"/>
              </p:ext>
            </p:extLst>
          </p:nvPr>
        </p:nvGraphicFramePr>
        <p:xfrm>
          <a:off x="2458253" y="2724576"/>
          <a:ext cx="1890000" cy="2217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000">
                  <a:extLst>
                    <a:ext uri="{9D8B030D-6E8A-4147-A177-3AD203B41FA5}">
                      <a16:colId xmlns:a16="http://schemas.microsoft.com/office/drawing/2014/main" val="3785746699"/>
                    </a:ext>
                  </a:extLst>
                </a:gridCol>
              </a:tblGrid>
              <a:tr h="2772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CA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Publications  gouvernementales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27306754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r>
                        <a:rPr lang="fr-CA" sz="110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2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Liste des ministères – Canada</a:t>
                      </a:r>
                      <a:endParaRPr lang="fr-CA" sz="1100" kern="12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53327113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2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Publications du gouvernement du Canada</a:t>
                      </a:r>
                      <a:endParaRPr lang="fr-CA" sz="1100" kern="12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00114691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2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Liste des ministères – Québec</a:t>
                      </a:r>
                      <a:endParaRPr lang="fr-CA" sz="1100" kern="1200" baseline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61501391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hlinkClick r:id="rId2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Collection gouvernementale</a:t>
                      </a:r>
                      <a:r>
                        <a:rPr lang="fr-CA" sz="110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du Québec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91891188"/>
                  </a:ext>
                </a:extLst>
              </a:tr>
            </a:tbl>
          </a:graphicData>
        </a:graphic>
      </p:graphicFrame>
      <p:pic>
        <p:nvPicPr>
          <p:cNvPr id="10" name="Image 9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080" y="2459926"/>
            <a:ext cx="216000" cy="21600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312" y="3516285"/>
            <a:ext cx="216000" cy="216000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008" y="2719463"/>
            <a:ext cx="216000" cy="216000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205" y="4552466"/>
            <a:ext cx="216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185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0842" y="264551"/>
            <a:ext cx="7772400" cy="555227"/>
          </a:xfrm>
        </p:spPr>
        <p:txBody>
          <a:bodyPr>
            <a:normAutofit fontScale="90000"/>
          </a:bodyPr>
          <a:lstStyle/>
          <a:p>
            <a:r>
              <a:rPr lang="fr-CA" dirty="0"/>
              <a:t>Les types de revues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000938"/>
              </p:ext>
            </p:extLst>
          </p:nvPr>
        </p:nvGraphicFramePr>
        <p:xfrm>
          <a:off x="4023360" y="974834"/>
          <a:ext cx="4919798" cy="4951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5023">
                  <a:extLst>
                    <a:ext uri="{9D8B030D-6E8A-4147-A177-3AD203B41FA5}">
                      <a16:colId xmlns:a16="http://schemas.microsoft.com/office/drawing/2014/main" val="3832735892"/>
                    </a:ext>
                  </a:extLst>
                </a:gridCol>
                <a:gridCol w="1000248">
                  <a:extLst>
                    <a:ext uri="{9D8B030D-6E8A-4147-A177-3AD203B41FA5}">
                      <a16:colId xmlns:a16="http://schemas.microsoft.com/office/drawing/2014/main" val="1513676258"/>
                    </a:ext>
                  </a:extLst>
                </a:gridCol>
                <a:gridCol w="841366">
                  <a:extLst>
                    <a:ext uri="{9D8B030D-6E8A-4147-A177-3AD203B41FA5}">
                      <a16:colId xmlns:a16="http://schemas.microsoft.com/office/drawing/2014/main" val="3954752333"/>
                    </a:ext>
                  </a:extLst>
                </a:gridCol>
                <a:gridCol w="920308">
                  <a:extLst>
                    <a:ext uri="{9D8B030D-6E8A-4147-A177-3AD203B41FA5}">
                      <a16:colId xmlns:a16="http://schemas.microsoft.com/office/drawing/2014/main" val="2148337934"/>
                    </a:ext>
                  </a:extLst>
                </a:gridCol>
                <a:gridCol w="1522853">
                  <a:extLst>
                    <a:ext uri="{9D8B030D-6E8A-4147-A177-3AD203B41FA5}">
                      <a16:colId xmlns:a16="http://schemas.microsoft.com/office/drawing/2014/main" val="4144873365"/>
                    </a:ext>
                  </a:extLst>
                </a:gridCol>
              </a:tblGrid>
              <a:tr h="3795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 dirty="0">
                          <a:effectLst/>
                        </a:rPr>
                        <a:t> </a:t>
                      </a:r>
                      <a:endParaRPr lang="fr-CA" sz="1200" dirty="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 dirty="0">
                          <a:effectLst/>
                        </a:rPr>
                        <a:t>Populaire</a:t>
                      </a:r>
                      <a:endParaRPr lang="fr-CA" sz="1200" dirty="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Intérêt général</a:t>
                      </a:r>
                      <a:endParaRPr lang="fr-CA" sz="120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Professionnelle</a:t>
                      </a:r>
                      <a:endParaRPr lang="fr-CA" sz="120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Scientifique</a:t>
                      </a:r>
                      <a:endParaRPr lang="fr-CA" sz="120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0958183"/>
                  </a:ext>
                </a:extLst>
              </a:tr>
              <a:tr h="7748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 dirty="0">
                          <a:effectLst/>
                        </a:rPr>
                        <a:t>Objectif</a:t>
                      </a:r>
                      <a:endParaRPr lang="fr-CA" sz="1200" dirty="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 dirty="0">
                          <a:effectLst/>
                        </a:rPr>
                        <a:t>Divertir</a:t>
                      </a:r>
                      <a:endParaRPr lang="fr-CA" sz="1200" dirty="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 dirty="0">
                          <a:effectLst/>
                        </a:rPr>
                        <a:t>Diffuser de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 dirty="0">
                          <a:effectLst/>
                        </a:rPr>
                        <a:t>l’information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 dirty="0">
                          <a:effectLst/>
                        </a:rPr>
                        <a:t>vulgarisée</a:t>
                      </a:r>
                      <a:endParaRPr lang="fr-CA" sz="1200" dirty="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Informer les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membres d’une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profession</a:t>
                      </a:r>
                      <a:endParaRPr lang="fr-CA" sz="120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Diffuser le savoir et les résultats de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recherche</a:t>
                      </a:r>
                      <a:endParaRPr lang="fr-CA" sz="120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1240289"/>
                  </a:ext>
                </a:extLst>
              </a:tr>
              <a:tr h="1125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Contenu</a:t>
                      </a:r>
                      <a:endParaRPr lang="fr-CA" sz="120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 dirty="0">
                          <a:effectLst/>
                        </a:rPr>
                        <a:t>Sujets couverts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 dirty="0">
                          <a:effectLst/>
                        </a:rPr>
                        <a:t>superficiellement,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 dirty="0">
                          <a:effectLst/>
                        </a:rPr>
                        <a:t>potins, jeux, etc.</a:t>
                      </a:r>
                      <a:endParaRPr lang="fr-CA" sz="1200" dirty="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 dirty="0">
                          <a:effectLst/>
                        </a:rPr>
                        <a:t>Actualité, faits, reportages</a:t>
                      </a:r>
                      <a:endParaRPr lang="fr-CA" sz="1200" dirty="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Dernières nouvelles, avancements.</a:t>
                      </a:r>
                      <a:endParaRPr lang="fr-CA" sz="120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Articles structurés :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Abstract / Résumé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Mots-clés / Key Words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Résultats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Schémas, tableaux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Références (beaucoup!!!)</a:t>
                      </a:r>
                      <a:endParaRPr lang="fr-CA" sz="120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5370357"/>
                  </a:ext>
                </a:extLst>
              </a:tr>
              <a:tr h="523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Auteur</a:t>
                      </a:r>
                      <a:endParaRPr lang="fr-CA" sz="120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Pigiste et journaliste</a:t>
                      </a:r>
                      <a:endParaRPr lang="fr-CA" sz="120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 dirty="0">
                          <a:effectLst/>
                        </a:rPr>
                        <a:t>Pigiste et journaliste</a:t>
                      </a:r>
                      <a:endParaRPr lang="fr-CA" sz="1200" dirty="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Membre de la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profession</a:t>
                      </a:r>
                      <a:endParaRPr lang="fr-CA" sz="120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Chercheur ou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professeur</a:t>
                      </a:r>
                      <a:endParaRPr lang="fr-CA" sz="120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84055172"/>
                  </a:ext>
                </a:extLst>
              </a:tr>
              <a:tr h="521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Longueur</a:t>
                      </a:r>
                      <a:endParaRPr lang="fr-CA" sz="120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Plutôt court</a:t>
                      </a:r>
                      <a:endParaRPr lang="fr-CA" sz="120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 dirty="0">
                          <a:effectLst/>
                        </a:rPr>
                        <a:t>½ à quelques pages</a:t>
                      </a:r>
                      <a:endParaRPr lang="fr-CA" sz="1200" dirty="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½ à quelques pages</a:t>
                      </a:r>
                      <a:endParaRPr lang="fr-CA" sz="120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Assez long 10-50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Pages</a:t>
                      </a:r>
                      <a:endParaRPr lang="fr-CA" sz="120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5548430"/>
                  </a:ext>
                </a:extLst>
              </a:tr>
              <a:tr h="9512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Exemple</a:t>
                      </a:r>
                      <a:endParaRPr lang="fr-CA" sz="120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>
                          <a:effectLst/>
                        </a:rPr>
                        <a:t>Elle Québec</a:t>
                      </a:r>
                      <a:endParaRPr lang="fr-CA" sz="120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 dirty="0">
                          <a:effectLst/>
                        </a:rPr>
                        <a:t>Québec sciences</a:t>
                      </a:r>
                      <a:endParaRPr lang="fr-CA" sz="1200" dirty="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 dirty="0">
                          <a:effectLst/>
                        </a:rPr>
                        <a:t>Psychologie Québec</a:t>
                      </a:r>
                      <a:br>
                        <a:rPr lang="fr-CA" sz="1200" dirty="0">
                          <a:effectLst/>
                        </a:rPr>
                      </a:br>
                      <a:r>
                        <a:rPr lang="fr-CA" sz="1200" dirty="0">
                          <a:effectLst/>
                        </a:rPr>
                        <a:t>[Ordre des psychologues du Québec]</a:t>
                      </a:r>
                      <a:endParaRPr lang="fr-CA" sz="1200" dirty="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5100" algn="l"/>
                          <a:tab pos="285750" algn="l"/>
                          <a:tab pos="6210935" algn="l"/>
                          <a:tab pos="7486650" algn="l"/>
                        </a:tabLst>
                      </a:pPr>
                      <a:r>
                        <a:rPr lang="fr-CA" sz="1200" dirty="0">
                          <a:effectLst/>
                        </a:rPr>
                        <a:t>Revue québécoise de psychologie</a:t>
                      </a:r>
                      <a:endParaRPr lang="fr-CA" sz="1200" dirty="0">
                        <a:effectLst/>
                        <a:latin typeface="Eras Medium ITC" panose="020B06020305040208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39844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52" y="6457890"/>
            <a:ext cx="46634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210300" algn="l"/>
                <a:tab pos="748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210300" algn="l"/>
                <a:tab pos="748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210300" algn="l"/>
                <a:tab pos="748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210300" algn="l"/>
                <a:tab pos="748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210300" algn="l"/>
                <a:tab pos="748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210300" algn="l"/>
                <a:tab pos="748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210300" algn="l"/>
                <a:tab pos="748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210300" algn="l"/>
                <a:tab pos="748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210300" algn="l"/>
                <a:tab pos="748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  <a:tab pos="6210300" algn="l"/>
                <a:tab pos="7486650" algn="l"/>
              </a:tabLst>
            </a:pPr>
            <a:r>
              <a:rPr kumimoji="0" lang="fr-CA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Source : Diapason. </a:t>
            </a:r>
            <a:r>
              <a:rPr kumimoji="0" lang="fr-CA" altLang="fr-FR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Aide mémoire – Distinguer les types de revues</a:t>
            </a:r>
            <a:br>
              <a:rPr kumimoji="0" lang="fr-CA" altLang="fr-FR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fr-CA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http://www.mondiapason.ca/detail-ressource#29</a:t>
            </a:r>
            <a:r>
              <a:rPr kumimoji="0" lang="fr-CA" alt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(page consultée le 28 janvier 2016)</a:t>
            </a:r>
            <a:endParaRPr kumimoji="0" lang="fr-CA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842" y="974834"/>
            <a:ext cx="3680103" cy="5328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16989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Type de bois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Type de bois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ype de bois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Type de bois</Template>
  <TotalTime>802</TotalTime>
  <Words>262</Words>
  <Application>Microsoft Office PowerPoint</Application>
  <PresentationFormat>Affichage à l'écran (4:3)</PresentationFormat>
  <Paragraphs>92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Eras Medium ITC</vt:lpstr>
      <vt:lpstr>Georgia</vt:lpstr>
      <vt:lpstr>Trebuchet MS</vt:lpstr>
      <vt:lpstr>Wingdings</vt:lpstr>
      <vt:lpstr>Type de bois</vt:lpstr>
      <vt:lpstr>BIBLIOTHÈQUE SI. Psychologie  Accédez à toutes les ressources à partir du site de la bibliothèque.  https://www.cgodin.qc.ca/bibliotheque/outils-de-recherche/</vt:lpstr>
      <vt:lpstr>Les types de revues</vt:lpstr>
    </vt:vector>
  </TitlesOfParts>
  <Company>Cégep Gérald-Godin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Sandra Lenneville</dc:creator>
  <cp:lastModifiedBy>Sandra Lenneville</cp:lastModifiedBy>
  <cp:revision>127</cp:revision>
  <cp:lastPrinted>2019-08-29T19:40:54Z</cp:lastPrinted>
  <dcterms:created xsi:type="dcterms:W3CDTF">2019-08-19T12:57:59Z</dcterms:created>
  <dcterms:modified xsi:type="dcterms:W3CDTF">2020-01-24T18:15:45Z</dcterms:modified>
</cp:coreProperties>
</file>