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6" r:id="rId4"/>
    <p:sldId id="263" r:id="rId5"/>
    <p:sldId id="264" r:id="rId6"/>
    <p:sldId id="265" r:id="rId7"/>
    <p:sldId id="266" r:id="rId8"/>
    <p:sldId id="267" r:id="rId9"/>
    <p:sldId id="262" r:id="rId10"/>
    <p:sldId id="277" r:id="rId11"/>
    <p:sldId id="268" r:id="rId12"/>
    <p:sldId id="269" r:id="rId13"/>
    <p:sldId id="271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0" autoAdjust="0"/>
    <p:restoredTop sz="94650"/>
  </p:normalViewPr>
  <p:slideViewPr>
    <p:cSldViewPr snapToGrid="0" snapToObjects="1">
      <p:cViewPr varScale="1">
        <p:scale>
          <a:sx n="111" d="100"/>
          <a:sy n="111" d="100"/>
        </p:scale>
        <p:origin x="6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3C6E-52B2-B248-9213-43CA59B8193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19110-3E88-174B-A50D-250F480B26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10DF-92C9-D745-A3CA-6B1713C25B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95679"/>
            <a:ext cx="9144000" cy="103804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700" b="1" spc="100" baseline="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005DD-11F8-9245-B26B-41D1F4F844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10078"/>
            <a:ext cx="9144000" cy="384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kern="4600" spc="100" baseline="0">
                <a:latin typeface="Arial MT Std" panose="020B0402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AF7FE24-A452-0441-B567-CCDDCB585D4D}"/>
              </a:ext>
            </a:extLst>
          </p:cNvPr>
          <p:cNvSpPr txBox="1">
            <a:spLocks/>
          </p:cNvSpPr>
          <p:nvPr userDrawn="1"/>
        </p:nvSpPr>
        <p:spPr>
          <a:xfrm>
            <a:off x="1524000" y="5608643"/>
            <a:ext cx="9144000" cy="38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700" b="0" i="0" u="none" strike="noStrike" kern="4600" spc="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</p:spTree>
    <p:extLst>
      <p:ext uri="{BB962C8B-B14F-4D97-AF65-F5344CB8AC3E}">
        <p14:creationId xmlns:p14="http://schemas.microsoft.com/office/powerpoint/2010/main" val="87795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4B9A77-1ED0-3F49-9B21-B64112F8276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1AA919-126E-804A-A988-2686B68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EA69870-3A9B-2042-8FC4-CF7E2165510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3286D1-A677-074D-8452-B6E481375AB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1078992"/>
            <a:ext cx="2628900" cy="4885502"/>
          </a:xfrm>
          <a:prstGeom prst="rect">
            <a:avLst/>
          </a:prstGeom>
        </p:spPr>
        <p:txBody>
          <a:bodyPr vert="eaVert"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0B674-98A5-8743-BF78-6CC7D5E7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78991"/>
            <a:ext cx="7734300" cy="4885503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89B3A1-0912-AB4C-904A-25822320E14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2CC96A-47C6-2F49-AE96-DF62D6C2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5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F61CBC-24C3-6947-ADAA-A50B14E242EC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190F8-0D08-1945-8123-F4A12E3B9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4410"/>
            <a:ext cx="10515600" cy="8950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u="none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CB7B-8791-AE45-8FD2-E35F03928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813"/>
            <a:ext cx="10515600" cy="3656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  <a:lvl2pPr>
              <a:defRPr sz="1800">
                <a:latin typeface="Arial MT Std" panose="020B0402020200020204" pitchFamily="34" charset="0"/>
              </a:defRPr>
            </a:lvl2pPr>
            <a:lvl3pPr>
              <a:defRPr sz="1600">
                <a:latin typeface="Arial MT Std" panose="020B0402020200020204" pitchFamily="34" charset="0"/>
              </a:defRPr>
            </a:lvl3pPr>
            <a:lvl4pPr>
              <a:defRPr sz="1400">
                <a:latin typeface="Arial MT Std" panose="020B0402020200020204" pitchFamily="34" charset="0"/>
              </a:defRPr>
            </a:lvl4pPr>
            <a:lvl5pPr>
              <a:defRPr sz="14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0B9A835-E3AD-6541-8CB7-FBAC3331BF73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F97731-4CFC-854B-8C69-B001EB33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5821909-D323-1645-A122-4B1ED2F7EBA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5CE2-762B-9C4F-B29F-5D8A941A1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0104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7A7C-2582-B94D-B0CA-CE72B9DC3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82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 MT Std" panose="020B0402020200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5F0257C-0E7A-D34F-B298-13E03CEF08C1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A29F41-47F0-3D49-9CAF-8D683126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2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0E6DEAE-E822-BC4C-A21C-32FD19CC592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0AD4E-6AB3-214B-A4E4-E20A50DF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FCDB-AC25-4845-93D8-4FE6A2452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9439-F6DE-1C4F-BF69-06F3A41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461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CF05CF-5189-C246-8B13-73FAB85389B2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0FFB04B-1578-5A46-A545-7614527F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95E185-2DE3-AB47-9813-7D672AC4CC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4E9BF-32ED-BC44-94E2-3A4CC402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DBFF33-C4D5-B14D-B179-44086931199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89B79-CEFB-1D4D-933E-1E518699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60D6C4-DBDA-4A40-8D37-2E8A58676365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27557A-1704-C34E-BE5F-4B10E92119EC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BAC2-731A-614D-9408-E2980BC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2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0AA04B89-FAE3-E84F-94AE-DE84F8329BE0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4D10-1CE3-4440-9E21-70C147100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7A0D-A607-2A40-9D63-1E72C786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4E7A-54D4-6645-A6AF-C4324CC744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76B209C-AF1D-BE49-9B2D-008565172D4E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FCDA1-AADF-CA40-AB27-13EA6755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1F3F53A-2436-3A42-A104-996CD3133F6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8855545-CF42-3343-82AB-47E6E455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2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48" y="3489278"/>
            <a:ext cx="11394831" cy="1038041"/>
          </a:xfrm>
        </p:spPr>
        <p:txBody>
          <a:bodyPr/>
          <a:lstStyle/>
          <a:p>
            <a:r>
              <a:rPr lang="en-US" sz="4800" dirty="0" smtClean="0"/>
              <a:t>Un </a:t>
            </a:r>
            <a:r>
              <a:rPr lang="en-US" sz="4800" smtClean="0"/>
              <a:t>aperçu</a:t>
            </a:r>
            <a:r>
              <a:rPr lang="en-US" sz="4800" dirty="0" smtClean="0"/>
              <a:t> des </a:t>
            </a:r>
            <a:r>
              <a:rPr lang="en-US" sz="4800" dirty="0" err="1" smtClean="0"/>
              <a:t>données</a:t>
            </a:r>
            <a:r>
              <a:rPr lang="en-US" sz="4800" dirty="0" smtClean="0"/>
              <a:t> et </a:t>
            </a:r>
            <a:r>
              <a:rPr lang="en-US" sz="4800" dirty="0" err="1" smtClean="0"/>
              <a:t>enquêtes</a:t>
            </a:r>
            <a:r>
              <a:rPr lang="en-US" sz="4800" dirty="0" smtClean="0"/>
              <a:t> de </a:t>
            </a:r>
            <a:r>
              <a:rPr lang="en-US" sz="4800" dirty="0" err="1" smtClean="0"/>
              <a:t>Statistique</a:t>
            </a:r>
            <a:r>
              <a:rPr lang="en-US" sz="4800" dirty="0" smtClean="0"/>
              <a:t> Canada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28" y="5333131"/>
            <a:ext cx="3129340" cy="7328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Par Thérèse Nguyen, </a:t>
            </a:r>
            <a:r>
              <a:rPr lang="en-US" sz="2000" dirty="0" err="1" smtClean="0"/>
              <a:t>analyste-conseil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6357"/>
            <a:ext cx="10964569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Données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démographiques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Recensement</a:t>
            </a:r>
            <a:r>
              <a:rPr lang="en-US" sz="3200" b="1" dirty="0" smtClean="0"/>
              <a:t> de la population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554" y="1835033"/>
            <a:ext cx="9702823" cy="39035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78434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Profils</a:t>
            </a:r>
            <a:r>
              <a:rPr lang="en-US" sz="3200" b="1" dirty="0" smtClean="0"/>
              <a:t> du </a:t>
            </a:r>
            <a:r>
              <a:rPr lang="en-US" sz="3200" b="1" dirty="0" err="1" smtClean="0"/>
              <a:t>recensement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2024401"/>
            <a:ext cx="4610100" cy="3656720"/>
          </a:xfrm>
        </p:spPr>
        <p:txBody>
          <a:bodyPr/>
          <a:lstStyle/>
          <a:p>
            <a:r>
              <a:rPr lang="fr-CA" sz="2200" dirty="0" smtClean="0"/>
              <a:t>Données sur tous les sujets </a:t>
            </a:r>
            <a:r>
              <a:rPr lang="fr-CA" sz="2200" b="1" dirty="0" smtClean="0"/>
              <a:t>présentées sous forme d’une liste</a:t>
            </a:r>
            <a:endParaRPr lang="fr-CA" sz="2200" b="1" dirty="0"/>
          </a:p>
          <a:p>
            <a:r>
              <a:rPr lang="fr-CA" sz="2200" dirty="0" smtClean="0"/>
              <a:t>Comprennent presque toutes les variables tel que l’âge, le sexe, le revenu, l’éducation, l’emploi, les langues, etc.</a:t>
            </a:r>
          </a:p>
          <a:p>
            <a:r>
              <a:rPr lang="fr-CA" sz="2200" dirty="0" smtClean="0"/>
              <a:t>Disponibles jusqu’au niveau des aires de diffusion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021" t="13255" r="18125" b="2309"/>
          <a:stretch/>
        </p:blipFill>
        <p:spPr>
          <a:xfrm>
            <a:off x="5173713" y="1129359"/>
            <a:ext cx="6829396" cy="48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761995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Tableaux de </a:t>
            </a:r>
            <a:r>
              <a:rPr lang="en-US" sz="3200" b="1" dirty="0" err="1" smtClean="0"/>
              <a:t>données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879608"/>
            <a:ext cx="4610100" cy="3656720"/>
          </a:xfrm>
        </p:spPr>
        <p:txBody>
          <a:bodyPr/>
          <a:lstStyle/>
          <a:p>
            <a:r>
              <a:rPr lang="fr-CA" sz="2200" b="1" dirty="0" smtClean="0"/>
              <a:t>Plusieurs variables croisées</a:t>
            </a:r>
          </a:p>
          <a:p>
            <a:r>
              <a:rPr lang="fr-CA" sz="2200" dirty="0" smtClean="0"/>
              <a:t>Comprennent presque toutes les variables tel que l’âge, le sexe, le revenu, l’éducation, l’emploi, les langues, etc.</a:t>
            </a:r>
          </a:p>
          <a:p>
            <a:r>
              <a:rPr lang="fr-CA" sz="2200" dirty="0" smtClean="0"/>
              <a:t>Selon le tableau, plusieurs niveaux géographiques niveau sont disponibles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46" t="14819" r="18437" b="7977"/>
          <a:stretch/>
        </p:blipFill>
        <p:spPr>
          <a:xfrm>
            <a:off x="5285739" y="1209516"/>
            <a:ext cx="6616189" cy="43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4" y="690705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Dépenses</a:t>
            </a:r>
            <a:r>
              <a:rPr lang="en-US" sz="3200" b="1" dirty="0" smtClean="0"/>
              <a:t> des ménages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74" y="1737755"/>
            <a:ext cx="5169263" cy="4204490"/>
          </a:xfrm>
        </p:spPr>
        <p:txBody>
          <a:bodyPr>
            <a:normAutofit/>
          </a:bodyPr>
          <a:lstStyle/>
          <a:p>
            <a:r>
              <a:rPr lang="fr-CA" sz="2200" dirty="0"/>
              <a:t>L</a:t>
            </a:r>
            <a:r>
              <a:rPr lang="fr-CA" sz="2200" dirty="0" smtClean="0"/>
              <a:t>’enquête sur les dépenses des ménages est une enquête annuelle</a:t>
            </a:r>
            <a:endParaRPr lang="fr-CA" sz="2200" dirty="0"/>
          </a:p>
          <a:p>
            <a:r>
              <a:rPr lang="fr-FR" sz="2200" b="1" dirty="0"/>
              <a:t>Tableau : </a:t>
            </a:r>
            <a:r>
              <a:rPr lang="fr-FR" sz="2200" b="1" dirty="0" smtClean="0"/>
              <a:t>Dépenses des ménages </a:t>
            </a:r>
            <a:r>
              <a:rPr lang="fr-FR" sz="2200" b="1" dirty="0"/>
              <a:t> </a:t>
            </a:r>
            <a:r>
              <a:rPr lang="fr-FR" sz="2200" b="1" dirty="0" smtClean="0"/>
              <a:t>     11-10-0222-01</a:t>
            </a:r>
          </a:p>
          <a:p>
            <a:pPr lvl="1"/>
            <a:r>
              <a:rPr lang="fr-FR" dirty="0" smtClean="0"/>
              <a:t>Anciennement </a:t>
            </a:r>
            <a:r>
              <a:rPr lang="fr-FR" dirty="0"/>
              <a:t>CANSIM  </a:t>
            </a:r>
            <a:r>
              <a:rPr lang="fr-FR" dirty="0" smtClean="0"/>
              <a:t>203-0021, Canada et provinces, 318 types de dépenses</a:t>
            </a:r>
          </a:p>
          <a:p>
            <a:r>
              <a:rPr lang="fr-FR" sz="2200" b="1" dirty="0"/>
              <a:t>Tableau : </a:t>
            </a:r>
            <a:r>
              <a:rPr lang="fr-FR" sz="2200" b="1" dirty="0" smtClean="0"/>
              <a:t>Dépenses alimentaires détaillées 11-10-0125-01</a:t>
            </a:r>
          </a:p>
          <a:p>
            <a:pPr lvl="1"/>
            <a:r>
              <a:rPr lang="fr-FR" dirty="0" smtClean="0"/>
              <a:t>Anciennement </a:t>
            </a:r>
            <a:r>
              <a:rPr lang="fr-FR" dirty="0"/>
              <a:t>CANSIM </a:t>
            </a:r>
            <a:r>
              <a:rPr lang="fr-FR" dirty="0" smtClean="0"/>
              <a:t>203-0028, Canada </a:t>
            </a:r>
            <a:r>
              <a:rPr lang="fr-FR" dirty="0"/>
              <a:t>et </a:t>
            </a:r>
            <a:r>
              <a:rPr lang="fr-FR" dirty="0" smtClean="0"/>
              <a:t>provinces, 256 </a:t>
            </a:r>
            <a:r>
              <a:rPr lang="fr-FR" dirty="0"/>
              <a:t>types de </a:t>
            </a:r>
            <a:r>
              <a:rPr lang="fr-FR" dirty="0" smtClean="0"/>
              <a:t>dépenses alimentaires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028" y="757917"/>
            <a:ext cx="5812971" cy="361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74" y="4221974"/>
            <a:ext cx="2946619" cy="186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635823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Dépenses</a:t>
            </a:r>
            <a:r>
              <a:rPr lang="en-US" sz="3200" b="1" dirty="0" smtClean="0"/>
              <a:t> des ménages – </a:t>
            </a:r>
            <a:r>
              <a:rPr lang="en-US" sz="3200" b="1" dirty="0" err="1" smtClean="0"/>
              <a:t>Autres</a:t>
            </a:r>
            <a:r>
              <a:rPr lang="en-US" sz="3200" b="1" dirty="0" smtClean="0"/>
              <a:t> tableaux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8" y="1737755"/>
            <a:ext cx="9203584" cy="4204490"/>
          </a:xfrm>
        </p:spPr>
        <p:txBody>
          <a:bodyPr>
            <a:noAutofit/>
          </a:bodyPr>
          <a:lstStyle/>
          <a:p>
            <a:pPr marL="285750" lvl="1" indent="-285750">
              <a:spcBef>
                <a:spcPts val="0"/>
              </a:spcBef>
            </a:pP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Tableau 11-10-0224-01 (</a:t>
            </a:r>
            <a:r>
              <a:rPr lang="fr-FR" sz="2000" b="1" dirty="0" smtClean="0"/>
              <a:t>Anciennement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 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CANSIM 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203-0023)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Canada, </a:t>
            </a:r>
            <a:r>
              <a:rPr lang="en-CA" sz="2000" dirty="0" err="1" smtClean="0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le type de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Tableau 11-10-0223-01 (</a:t>
            </a:r>
            <a:r>
              <a:rPr lang="fr-FR" sz="2000" b="1" dirty="0" smtClean="0"/>
              <a:t>Anciennement 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CANSIM 203-0022)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Canada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, </a:t>
            </a:r>
            <a:r>
              <a:rPr lang="en-CA" sz="2000" dirty="0" err="1" smtClean="0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le quintile de revenue du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b="1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Tableau 11-10-0225-01 (</a:t>
            </a:r>
            <a:r>
              <a:rPr lang="fr-FR" sz="2000" b="1" dirty="0" smtClean="0"/>
              <a:t>Anciennement 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CANSIM 203-0024)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Canada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le mode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d’occupation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du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Tableau 11-10-0226-01 (</a:t>
            </a:r>
            <a:r>
              <a:rPr lang="fr-FR" sz="2000" b="1" dirty="0" smtClean="0"/>
              <a:t>Anciennement 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CANSIM 203-0025)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Canada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la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taille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de la region de residence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Tableau 11-10-0228-01 (</a:t>
            </a:r>
            <a:r>
              <a:rPr lang="fr-FR" sz="2000" b="1" dirty="0" smtClean="0"/>
              <a:t>Anciennement </a:t>
            </a:r>
            <a:r>
              <a:rPr lang="en-CA" sz="2000" b="1" dirty="0" smtClean="0">
                <a:latin typeface="Arial MT Std" panose="020B0402020200020204"/>
                <a:cs typeface="Arial" panose="020B0604020202020204" pitchFamily="34" charset="0"/>
              </a:rPr>
              <a:t>CANSIM 203-0027)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 smtClean="0">
                <a:latin typeface="Arial MT Std" panose="020B0402020200020204"/>
                <a:cs typeface="Arial" panose="020B0604020202020204" pitchFamily="34" charset="0"/>
              </a:rPr>
              <a:t>Canada et provinces,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caractéristiques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du lodgement et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équipement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ménager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au moment de </a:t>
            </a:r>
            <a:r>
              <a:rPr lang="en-CA" sz="2000" u="sng" dirty="0" err="1" smtClean="0">
                <a:latin typeface="Arial MT Std" panose="020B0402020200020204"/>
                <a:cs typeface="Arial" panose="020B0604020202020204" pitchFamily="34" charset="0"/>
              </a:rPr>
              <a:t>l’entrevue</a:t>
            </a:r>
            <a:r>
              <a:rPr lang="en-CA" sz="2000" u="sng" dirty="0" smtClean="0">
                <a:latin typeface="Arial MT Std" panose="020B0402020200020204"/>
                <a:cs typeface="Arial" panose="020B0604020202020204" pitchFamily="34" charset="0"/>
              </a:rPr>
              <a:t> </a:t>
            </a: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Dépenses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ligne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906771"/>
            <a:ext cx="6096000" cy="365672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Données provenant de l’enquête sur l’économie numérique (enquête ponctuelle menée de juillet 2017 à juin 2018)</a:t>
            </a:r>
          </a:p>
          <a:p>
            <a:pPr>
              <a:spcBef>
                <a:spcPts val="1800"/>
              </a:spcBef>
            </a:pPr>
            <a:r>
              <a:rPr lang="fr-CA" sz="2400" dirty="0" smtClean="0"/>
              <a:t>Informations disponibles dans le Quotidien du 29 août 2018</a:t>
            </a:r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2" y="351070"/>
            <a:ext cx="3443288" cy="5780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768" y="4297890"/>
            <a:ext cx="22955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05" y="730836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Temps </a:t>
            </a:r>
            <a:r>
              <a:rPr lang="en-US" sz="3200" b="1" dirty="0" err="1" smtClean="0"/>
              <a:t>accordés</a:t>
            </a:r>
            <a:r>
              <a:rPr lang="en-US" sz="3200" b="1" dirty="0" smtClean="0"/>
              <a:t> aux </a:t>
            </a:r>
            <a:r>
              <a:rPr lang="en-US" sz="3200" b="1" dirty="0" err="1" smtClean="0"/>
              <a:t>activités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créatives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05" y="2005127"/>
            <a:ext cx="5219700" cy="365672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Données provenant de l’enquête sociale générale (Les Canadiens au travail et à la maison), 2016</a:t>
            </a:r>
          </a:p>
          <a:p>
            <a:pPr>
              <a:spcBef>
                <a:spcPts val="1800"/>
              </a:spcBef>
            </a:pPr>
            <a:r>
              <a:rPr lang="fr-CA" sz="2400" b="1" dirty="0" smtClean="0"/>
              <a:t>Tableau 13-10-0108-01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CA" sz="2200" dirty="0" smtClean="0"/>
              <a:t>(Anciennement CANSIM 121-0005), la participation dans les activités culturelles au cours des 12 derniers mois, selon le groupe d’âge, le sexe, le statut d’emploi actuel et la santé perçu, Canada, provinces et territoires</a:t>
            </a:r>
            <a:endParaRPr lang="fr-CA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05" y="2303813"/>
            <a:ext cx="6004464" cy="363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679374"/>
            <a:ext cx="2282228" cy="25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173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923"/>
            <a:ext cx="10515600" cy="3656720"/>
          </a:xfrm>
        </p:spPr>
        <p:txBody>
          <a:bodyPr/>
          <a:lstStyle/>
          <a:p>
            <a:r>
              <a:rPr lang="fr-CA" sz="2400" b="1" dirty="0" smtClean="0"/>
              <a:t>Géographies administratives </a:t>
            </a:r>
            <a:endParaRPr lang="fr-CA" sz="2400" dirty="0" smtClean="0"/>
          </a:p>
          <a:p>
            <a:pPr marL="457200" lvl="1" indent="0">
              <a:buNone/>
            </a:pPr>
            <a:r>
              <a:rPr lang="fr-CA" sz="2200" dirty="0" smtClean="0"/>
              <a:t>C’est la géographie officielle définie et utilisée par les instances fédérales, provinciales et municipales.</a:t>
            </a:r>
          </a:p>
          <a:p>
            <a:pPr>
              <a:spcBef>
                <a:spcPts val="1800"/>
              </a:spcBef>
            </a:pPr>
            <a:r>
              <a:rPr lang="fr-CA" sz="2400" b="1" dirty="0" smtClean="0"/>
              <a:t>Géographies statistiques</a:t>
            </a:r>
          </a:p>
          <a:p>
            <a:pPr marL="457200" lvl="1" indent="0">
              <a:buNone/>
            </a:pPr>
            <a:r>
              <a:rPr lang="fr-CA" sz="2200" dirty="0" smtClean="0"/>
              <a:t>C’est </a:t>
            </a:r>
            <a:r>
              <a:rPr lang="fr-CA" sz="2200" dirty="0"/>
              <a:t>la géographie définie et utilisée par Statistique Canada pour des fins de diffusion des données</a:t>
            </a:r>
            <a:r>
              <a:rPr lang="fr-CA" sz="2200" dirty="0" smtClean="0"/>
              <a:t>.</a:t>
            </a:r>
            <a:endParaRPr lang="fr-CA" sz="2400" b="1" dirty="0" smtClean="0"/>
          </a:p>
          <a:p>
            <a:pPr>
              <a:spcBef>
                <a:spcPts val="1800"/>
              </a:spcBef>
            </a:pPr>
            <a:r>
              <a:rPr lang="fr-CA" sz="2400" b="1" dirty="0" smtClean="0"/>
              <a:t>Voir figure 1.1 : </a:t>
            </a:r>
            <a:r>
              <a:rPr lang="fr-FR" sz="2400" dirty="0"/>
              <a:t>Hiérarchie des régions géographiques normalisées pour la diffusion, Recensement de 2016</a:t>
            </a:r>
          </a:p>
          <a:p>
            <a:pPr>
              <a:spcBef>
                <a:spcPts val="1800"/>
              </a:spcBef>
            </a:pPr>
            <a:endParaRPr lang="fr-CA" sz="2400" b="1" dirty="0" smtClean="0"/>
          </a:p>
          <a:p>
            <a:pPr marL="457200" lvl="1" indent="0">
              <a:buNone/>
            </a:pPr>
            <a:endParaRPr lang="fr-CA" sz="2200" dirty="0" smtClean="0"/>
          </a:p>
          <a:p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3805"/>
            <a:ext cx="4407567" cy="365672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Source: Dictionnaire, Recensement de la population, 2016, figure 1.1</a:t>
            </a:r>
            <a:endParaRPr lang="fr-CA" sz="2400" b="1" dirty="0" smtClean="0"/>
          </a:p>
          <a:p>
            <a:pPr marL="457200" lvl="1" indent="0">
              <a:buNone/>
            </a:pPr>
            <a:endParaRPr lang="fr-CA" sz="2200" dirty="0" smtClean="0"/>
          </a:p>
          <a:p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55" y="276225"/>
            <a:ext cx="5375055" cy="592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09" y="3804490"/>
            <a:ext cx="2493546" cy="218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r>
              <a:rPr lang="en-US" sz="3200" b="1" dirty="0" smtClean="0"/>
              <a:t> administrative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373"/>
            <a:ext cx="10964569" cy="365672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Provinces et territoires (PR)</a:t>
            </a:r>
          </a:p>
          <a:p>
            <a:r>
              <a:rPr lang="fr-CA" sz="2400" b="1" dirty="0" smtClean="0"/>
              <a:t>Régions économiques (RÉ)</a:t>
            </a:r>
          </a:p>
          <a:p>
            <a:pPr lvl="1"/>
            <a:r>
              <a:rPr lang="fr-CA" sz="2200" dirty="0" smtClean="0"/>
              <a:t>Regroupement de divisions de recensement</a:t>
            </a:r>
          </a:p>
          <a:p>
            <a:pPr lvl="1"/>
            <a:r>
              <a:rPr lang="fr-CA" sz="2200" dirty="0" smtClean="0"/>
              <a:t>Ce sont les régions administratives au Québec</a:t>
            </a:r>
            <a:endParaRPr lang="fr-CA" dirty="0" smtClean="0"/>
          </a:p>
          <a:p>
            <a:r>
              <a:rPr lang="fr-CA" sz="2400" b="1" dirty="0" smtClean="0"/>
              <a:t>Divisions de recensement (DR)</a:t>
            </a:r>
          </a:p>
          <a:p>
            <a:pPr lvl="1"/>
            <a:r>
              <a:rPr lang="fr-CA" sz="2200" dirty="0" smtClean="0"/>
              <a:t>Regroupement de subdivisions de recensement</a:t>
            </a:r>
          </a:p>
          <a:p>
            <a:pPr lvl="1"/>
            <a:r>
              <a:rPr lang="fr-CA" sz="2200" dirty="0" smtClean="0"/>
              <a:t>Ce sont les municipalités régionales de comté (MRC), Territoire équivalent (TÉ), etc.</a:t>
            </a:r>
          </a:p>
          <a:p>
            <a:r>
              <a:rPr lang="fr-CA" sz="2400" b="1" dirty="0" smtClean="0"/>
              <a:t>Subdivisions de recensement (SDR)</a:t>
            </a:r>
          </a:p>
          <a:p>
            <a:pPr lvl="1"/>
            <a:r>
              <a:rPr lang="fr-CA" sz="2200" dirty="0" smtClean="0"/>
              <a:t>Ce sont les villes, villages, municipalités, paroisses, etc.</a:t>
            </a:r>
          </a:p>
          <a:p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statistique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32" y="1938053"/>
            <a:ext cx="11485268" cy="365672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Régions métropolitaines de recensement (RMR)</a:t>
            </a:r>
          </a:p>
          <a:p>
            <a:pPr lvl="1"/>
            <a:r>
              <a:rPr lang="fr-CA" sz="2200" dirty="0" smtClean="0"/>
              <a:t>Formées </a:t>
            </a:r>
            <a:r>
              <a:rPr lang="fr-CA" sz="2200" dirty="0"/>
              <a:t>de SDR adjacentes situées autour d’un </a:t>
            </a:r>
            <a:r>
              <a:rPr lang="fr-CA" sz="2200" u="sng" dirty="0"/>
              <a:t>noyau d’au moins 50 000 </a:t>
            </a:r>
            <a:r>
              <a:rPr lang="fr-CA" sz="2200" u="sng" dirty="0" smtClean="0"/>
              <a:t>habitants</a:t>
            </a:r>
            <a:endParaRPr lang="fr-CA" sz="2400" b="1" u="sng" dirty="0" smtClean="0"/>
          </a:p>
          <a:p>
            <a:r>
              <a:rPr lang="fr-CA" sz="2400" b="1" dirty="0" smtClean="0"/>
              <a:t>Agglomérations de recensement (AR)</a:t>
            </a:r>
          </a:p>
          <a:p>
            <a:pPr lvl="1"/>
            <a:r>
              <a:rPr lang="fr-CA" sz="2200" dirty="0"/>
              <a:t>Formées de SDR adjacentes situées autour d’un </a:t>
            </a:r>
            <a:r>
              <a:rPr lang="fr-CA" sz="2200" u="sng" dirty="0"/>
              <a:t>noyau d’au moins 10 000 </a:t>
            </a:r>
            <a:r>
              <a:rPr lang="fr-CA" sz="2200" u="sng" dirty="0" smtClean="0"/>
              <a:t>habitants</a:t>
            </a:r>
            <a:endParaRPr lang="fr-CA" sz="2400" b="1" u="sng" dirty="0" smtClean="0"/>
          </a:p>
          <a:p>
            <a:r>
              <a:rPr lang="fr-CA" sz="2400" b="1" dirty="0" smtClean="0"/>
              <a:t>RMR et AR</a:t>
            </a:r>
            <a:endParaRPr lang="fr-CA" sz="2400" b="1" dirty="0"/>
          </a:p>
          <a:p>
            <a:pPr lvl="1"/>
            <a:r>
              <a:rPr lang="fr-CA" sz="2200" dirty="0" smtClean="0"/>
              <a:t>Population totale d’au moins 100 000 habitants</a:t>
            </a:r>
          </a:p>
          <a:p>
            <a:pPr lvl="1"/>
            <a:r>
              <a:rPr lang="fr-FR" sz="2200" b="1" dirty="0" smtClean="0"/>
              <a:t>Règle d’intégration </a:t>
            </a:r>
            <a:r>
              <a:rPr lang="fr-FR" sz="2200" dirty="0" smtClean="0"/>
              <a:t>: pour être intégrée dans une RMR/AR, les SDR </a:t>
            </a:r>
            <a:r>
              <a:rPr lang="fr-FR" sz="2200" dirty="0"/>
              <a:t>adjacentes doivent avoir un degré d'intégration élevé avec le noyau, lequel est déterminé par le pourcentage de navetteurs (déplacement domicile-lieu de travail</a:t>
            </a:r>
            <a:r>
              <a:rPr lang="fr-FR" sz="2200" dirty="0" smtClean="0"/>
              <a:t>)</a:t>
            </a:r>
            <a:endParaRPr lang="fr-CA" sz="2200" b="1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statistique</a:t>
            </a:r>
            <a:r>
              <a:rPr lang="en-US" sz="3200" b="1" dirty="0" smtClean="0"/>
              <a:t> (suite)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33"/>
            <a:ext cx="7111999" cy="365672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Secteurs de recensement (SR)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Existent </a:t>
            </a:r>
            <a:r>
              <a:rPr lang="fr-CA" sz="2200" u="sng" dirty="0" smtClean="0"/>
              <a:t>seulement à l’intérieur des RMR et des AR </a:t>
            </a:r>
            <a:r>
              <a:rPr lang="fr-CA" sz="2200" dirty="0" smtClean="0"/>
              <a:t>dont le noyau est d’au moins 50 000 habitants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Régions stables dont les limites suivent les traits physiques visibles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Population moyenne d’environ 5 000 habitants (minimum 2 500 et maximum 10 000)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45" y="2019332"/>
            <a:ext cx="4061593" cy="2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98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statistique</a:t>
            </a:r>
            <a:r>
              <a:rPr lang="en-US" sz="3200" b="1" dirty="0" smtClean="0"/>
              <a:t> (suite)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103"/>
            <a:ext cx="6997699" cy="365672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Aires de diffusion (AD)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Petite unité relativement stable formée d’un ou plusieurs îlots de diffusions avoisinants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Population moyenne entre 400 et 700 habitants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Plus petite région géographique pour laquelle toutes les données du recensement sont diffusées.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Respectent les limites des SDR et des SR</a:t>
            </a:r>
          </a:p>
          <a:p>
            <a:pPr lvl="1">
              <a:spcBef>
                <a:spcPts val="1200"/>
              </a:spcBef>
            </a:pPr>
            <a:r>
              <a:rPr lang="fr-CA" sz="2200" dirty="0" smtClean="0"/>
              <a:t>Couvrent tout le territoire du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99" y="1952103"/>
            <a:ext cx="4064626" cy="27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Géographie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statistique</a:t>
            </a:r>
            <a:r>
              <a:rPr lang="en-US" sz="3200" b="1" dirty="0" smtClean="0"/>
              <a:t> (suite)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33"/>
            <a:ext cx="6997699" cy="3656720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Îlots de diffusion (ID)</a:t>
            </a:r>
          </a:p>
          <a:p>
            <a:pPr lvl="1"/>
            <a:r>
              <a:rPr lang="fr-FR" sz="2400" dirty="0" smtClean="0"/>
              <a:t>territoire </a:t>
            </a:r>
            <a:r>
              <a:rPr lang="fr-FR" sz="2400" dirty="0"/>
              <a:t>dont tous les côtés sont délimités par des rues et/ou des limites de régions géographiques </a:t>
            </a:r>
            <a:r>
              <a:rPr lang="fr-FR" sz="2400" dirty="0" smtClean="0"/>
              <a:t>normalisées.</a:t>
            </a:r>
          </a:p>
          <a:p>
            <a:pPr lvl="1"/>
            <a:r>
              <a:rPr lang="fr-FR" sz="2400" dirty="0" smtClean="0"/>
              <a:t>Plus </a:t>
            </a:r>
            <a:r>
              <a:rPr lang="fr-FR" sz="2400" dirty="0"/>
              <a:t>petite région géographique pour laquelle les </a:t>
            </a:r>
            <a:r>
              <a:rPr lang="fr-FR" sz="2400" u="sng" dirty="0"/>
              <a:t>chiffres de population et de logements sont </a:t>
            </a:r>
            <a:r>
              <a:rPr lang="fr-FR" sz="2400" u="sng" dirty="0" smtClean="0"/>
              <a:t>diffusés</a:t>
            </a:r>
          </a:p>
          <a:p>
            <a:pPr lvl="1"/>
            <a:r>
              <a:rPr lang="fr-CA" sz="2200" dirty="0" smtClean="0"/>
              <a:t>Couvrent tout le territoire du Canada</a:t>
            </a:r>
          </a:p>
          <a:p>
            <a:pPr lvl="1"/>
            <a:r>
              <a:rPr lang="fr-CA" sz="2200" dirty="0" smtClean="0"/>
              <a:t>Utilisés pour créer des géographies personnalisées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69" y="2303813"/>
            <a:ext cx="3876500" cy="25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8" y="758381"/>
            <a:ext cx="10964569" cy="89504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Données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démographiques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Recensement</a:t>
            </a:r>
            <a:r>
              <a:rPr lang="en-US" sz="3200" b="1" dirty="0" smtClean="0"/>
              <a:t> de la population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10" y="1969474"/>
            <a:ext cx="11397590" cy="3656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 err="1" smtClean="0"/>
              <a:t>Mené</a:t>
            </a:r>
            <a:r>
              <a:rPr lang="en-US" dirty="0" smtClean="0"/>
              <a:t> à </a:t>
            </a:r>
            <a:r>
              <a:rPr lang="en-US" dirty="0" err="1" smtClean="0"/>
              <a:t>tous</a:t>
            </a:r>
            <a:r>
              <a:rPr lang="en-US" dirty="0" smtClean="0"/>
              <a:t> les 5 </a:t>
            </a:r>
            <a:r>
              <a:rPr lang="en-US" dirty="0" err="1" smtClean="0"/>
              <a:t>ans</a:t>
            </a:r>
            <a:r>
              <a:rPr lang="en-US" dirty="0" smtClean="0"/>
              <a:t>, le </a:t>
            </a:r>
            <a:r>
              <a:rPr lang="en-US" dirty="0" err="1" smtClean="0"/>
              <a:t>recensement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fr-CA" dirty="0" smtClean="0">
                <a:latin typeface="Arial MT Std"/>
              </a:rPr>
              <a:t>la </a:t>
            </a:r>
            <a:r>
              <a:rPr lang="fr-CA" dirty="0">
                <a:latin typeface="Arial MT Std"/>
              </a:rPr>
              <a:t>source la plus complète pour des données </a:t>
            </a:r>
            <a:r>
              <a:rPr lang="fr-CA" dirty="0" smtClean="0">
                <a:latin typeface="Arial MT Std"/>
              </a:rPr>
              <a:t>régionales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dirty="0" smtClean="0">
                <a:latin typeface="Arial MT Std"/>
              </a:rPr>
              <a:t>Données </a:t>
            </a:r>
            <a:r>
              <a:rPr lang="fr-CA" dirty="0">
                <a:latin typeface="Arial MT Std"/>
              </a:rPr>
              <a:t>de haute qualité grâce à un taux de réponse </a:t>
            </a:r>
            <a:r>
              <a:rPr lang="fr-CA" dirty="0" smtClean="0">
                <a:latin typeface="Arial MT Std"/>
              </a:rPr>
              <a:t>élevé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dirty="0" smtClean="0">
                <a:latin typeface="Arial MT Std"/>
              </a:rPr>
              <a:t>Couverture </a:t>
            </a:r>
            <a:r>
              <a:rPr lang="fr-CA" dirty="0">
                <a:latin typeface="Arial MT Std"/>
              </a:rPr>
              <a:t>géographique très détaillée, ce qui permet d’avoir des données pour de petits </a:t>
            </a:r>
            <a:r>
              <a:rPr lang="fr-CA" dirty="0" smtClean="0">
                <a:latin typeface="Arial MT Std"/>
              </a:rPr>
              <a:t>territoires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FR" dirty="0" smtClean="0">
                <a:latin typeface="Arial MT Std"/>
              </a:rPr>
              <a:t>Contient </a:t>
            </a:r>
            <a:r>
              <a:rPr lang="fr-FR" dirty="0">
                <a:latin typeface="Arial MT Std"/>
              </a:rPr>
              <a:t>aussi des données en fonction du lieu de travail </a:t>
            </a:r>
            <a:endParaRPr lang="fr-FR" dirty="0" smtClean="0">
              <a:latin typeface="Arial MT Std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 smtClean="0"/>
              <a:t>Tableaux de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différents</a:t>
            </a:r>
            <a:r>
              <a:rPr lang="en-US" dirty="0" smtClean="0"/>
              <a:t> themes :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59" t="51368" r="29479" b="26741"/>
          <a:stretch/>
        </p:blipFill>
        <p:spPr>
          <a:xfrm>
            <a:off x="1546180" y="4050128"/>
            <a:ext cx="7424680" cy="1679928"/>
          </a:xfrm>
          <a:prstGeom prst="rect">
            <a:avLst/>
          </a:prstGeom>
        </p:spPr>
      </p:pic>
      <p:pic>
        <p:nvPicPr>
          <p:cNvPr id="6" name="Picture 2" descr="https://www150.statcan.gc.ca/n1/pub/75-006-x/image/cens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596" y="3700920"/>
            <a:ext cx="1326468" cy="192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-Jérôme_4 mars2019.potx" id="{7EB28CEF-ED06-4A6D-B962-6E6BEA304AD0}" vid="{9BD301AD-45D6-4BD8-B9A5-EB499ACE8D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St-Jérôme_4 mars2019</Template>
  <TotalTime>1214</TotalTime>
  <Words>794</Words>
  <Application>Microsoft Office PowerPoint</Application>
  <PresentationFormat>Grand écran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Arial MT Std</vt:lpstr>
      <vt:lpstr>Calibri</vt:lpstr>
      <vt:lpstr>Office Theme</vt:lpstr>
      <vt:lpstr>Un aperçu des données et enquêtes de Statistique Canada</vt:lpstr>
      <vt:lpstr>Géographie</vt:lpstr>
      <vt:lpstr>Géographie</vt:lpstr>
      <vt:lpstr>Géographie administrative</vt:lpstr>
      <vt:lpstr>Géographie statistique</vt:lpstr>
      <vt:lpstr>Géographie statistique (suite)</vt:lpstr>
      <vt:lpstr>Géographie statistique (suite)</vt:lpstr>
      <vt:lpstr>Géographie statistique (suite)</vt:lpstr>
      <vt:lpstr>Données démographiques – Recensement de la population</vt:lpstr>
      <vt:lpstr>Données démographiques – Recensement de la population</vt:lpstr>
      <vt:lpstr>Profils du recensement</vt:lpstr>
      <vt:lpstr>Tableaux de données</vt:lpstr>
      <vt:lpstr>Dépenses des ménages</vt:lpstr>
      <vt:lpstr>Dépenses des ménages – Autres tableaux</vt:lpstr>
      <vt:lpstr>Dépenses en ligne</vt:lpstr>
      <vt:lpstr>Temps accordés aux activités créatives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données de Statistique Canada au CÉGEP de St-Jérôme</dc:title>
  <dc:creator>Nguyen, Thérèse - MON/MON</dc:creator>
  <cp:lastModifiedBy>Sandra Lenneville</cp:lastModifiedBy>
  <cp:revision>84</cp:revision>
  <dcterms:created xsi:type="dcterms:W3CDTF">2019-03-03T20:58:15Z</dcterms:created>
  <dcterms:modified xsi:type="dcterms:W3CDTF">2019-09-06T18:55:32Z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279888288</vt:i4>
  </property>
  <property fmtid="{D5CDD505-2E9C-101B-9397-08002B2CF9AE}" pid="4" name="_EmailSubject">
    <vt:lpwstr>Un aperçu des données et enquêtes de Statistique Canada</vt:lpwstr>
  </property>
  <property fmtid="{D5CDD505-2E9C-101B-9397-08002B2CF9AE}" pid="5" name="_AuthorEmail">
    <vt:lpwstr>therese.nguyen@canada.ca</vt:lpwstr>
  </property>
  <property fmtid="{D5CDD505-2E9C-101B-9397-08002B2CF9AE}" pid="6" name="_AuthorEmailDisplayName">
    <vt:lpwstr>Nguyen, Thérèse (STATCAN)</vt:lpwstr>
  </property>
  <property fmtid="{D5CDD505-2E9C-101B-9397-08002B2CF9AE}" pid="7" name="_PreviousAdHocReviewCycleID">
    <vt:i4>279888288</vt:i4>
  </property>
</Properties>
</file>