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4"/>
  </p:notesMasterIdLst>
  <p:handoutMasterIdLst>
    <p:handoutMasterId r:id="rId15"/>
  </p:handoutMasterIdLst>
  <p:sldIdLst>
    <p:sldId id="256" r:id="rId2"/>
    <p:sldId id="284" r:id="rId3"/>
    <p:sldId id="285" r:id="rId4"/>
    <p:sldId id="289" r:id="rId5"/>
    <p:sldId id="290" r:id="rId6"/>
    <p:sldId id="286" r:id="rId7"/>
    <p:sldId id="291" r:id="rId8"/>
    <p:sldId id="292" r:id="rId9"/>
    <p:sldId id="293" r:id="rId10"/>
    <p:sldId id="287" r:id="rId11"/>
    <p:sldId id="288" r:id="rId12"/>
    <p:sldId id="29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00" autoAdjust="0"/>
    <p:restoredTop sz="94650"/>
  </p:normalViewPr>
  <p:slideViewPr>
    <p:cSldViewPr snapToGrid="0" snapToObjects="1">
      <p:cViewPr varScale="1">
        <p:scale>
          <a:sx n="111" d="100"/>
          <a:sy n="111" d="100"/>
        </p:scale>
        <p:origin x="684" y="150"/>
      </p:cViewPr>
      <p:guideLst/>
    </p:cSldViewPr>
  </p:slideViewPr>
  <p:notesTextViewPr>
    <p:cViewPr>
      <p:scale>
        <a:sx n="1" d="1"/>
        <a:sy n="1" d="1"/>
      </p:scale>
      <p:origin x="0" y="0"/>
    </p:cViewPr>
  </p:notesTextViewPr>
  <p:notesViewPr>
    <p:cSldViewPr snapToGrid="0" snapToObjects="1">
      <p:cViewPr varScale="1">
        <p:scale>
          <a:sx n="157" d="100"/>
          <a:sy n="157" d="100"/>
        </p:scale>
        <p:origin x="439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C5F913-EC2B-2848-9DE6-D8663971C4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BE1B0D-C8D4-E241-9740-943734AA4D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802CD6-51B7-B647-84F3-618D22C23610}" type="datetimeFigureOut">
              <a:rPr lang="en-US" smtClean="0"/>
              <a:t>9/6/2019</a:t>
            </a:fld>
            <a:endParaRPr lang="en-US"/>
          </a:p>
        </p:txBody>
      </p:sp>
      <p:sp>
        <p:nvSpPr>
          <p:cNvPr id="4" name="Footer Placeholder 3">
            <a:extLst>
              <a:ext uri="{FF2B5EF4-FFF2-40B4-BE49-F238E27FC236}">
                <a16:creationId xmlns:a16="http://schemas.microsoft.com/office/drawing/2014/main" id="{92381233-DBA4-744D-9363-38476E01EC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EFA6499-A563-DF4A-AD3A-F254586A10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1F9629-A8B1-884B-AC34-A968CD31C638}" type="slidenum">
              <a:rPr lang="en-US" smtClean="0"/>
              <a:t>‹N°›</a:t>
            </a:fld>
            <a:endParaRPr lang="en-US"/>
          </a:p>
        </p:txBody>
      </p:sp>
    </p:spTree>
    <p:extLst>
      <p:ext uri="{BB962C8B-B14F-4D97-AF65-F5344CB8AC3E}">
        <p14:creationId xmlns:p14="http://schemas.microsoft.com/office/powerpoint/2010/main" val="3203606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873C6E-52B2-B248-9213-43CA59B8193D}"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19110-3E88-174B-A50D-250F480B264E}" type="slidenum">
              <a:rPr lang="en-US" smtClean="0"/>
              <a:t>‹N°›</a:t>
            </a:fld>
            <a:endParaRPr lang="en-US"/>
          </a:p>
        </p:txBody>
      </p:sp>
    </p:spTree>
    <p:extLst>
      <p:ext uri="{BB962C8B-B14F-4D97-AF65-F5344CB8AC3E}">
        <p14:creationId xmlns:p14="http://schemas.microsoft.com/office/powerpoint/2010/main" val="149740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10DF-92C9-D745-A3CA-6B1713C25B63}"/>
              </a:ext>
            </a:extLst>
          </p:cNvPr>
          <p:cNvSpPr>
            <a:spLocks noGrp="1"/>
          </p:cNvSpPr>
          <p:nvPr>
            <p:ph type="ctrTitle" hasCustomPrompt="1"/>
          </p:nvPr>
        </p:nvSpPr>
        <p:spPr>
          <a:xfrm>
            <a:off x="1524000" y="2795679"/>
            <a:ext cx="9144000" cy="1038041"/>
          </a:xfrm>
          <a:prstGeom prst="rect">
            <a:avLst/>
          </a:prstGeom>
        </p:spPr>
        <p:txBody>
          <a:bodyPr anchor="b">
            <a:noAutofit/>
          </a:bodyPr>
          <a:lstStyle>
            <a:lvl1pPr algn="ctr">
              <a:defRPr sz="5700" b="1" spc="100" baseline="0">
                <a:latin typeface="Arial MT Std" panose="020B0402020200020204" pitchFamily="34" charset="0"/>
              </a:defRPr>
            </a:lvl1pPr>
          </a:lstStyle>
          <a:p>
            <a:r>
              <a:rPr lang="en-US" dirty="0"/>
              <a:t>TITLE GOES HERE</a:t>
            </a:r>
          </a:p>
        </p:txBody>
      </p:sp>
      <p:sp>
        <p:nvSpPr>
          <p:cNvPr id="3" name="Subtitle 2">
            <a:extLst>
              <a:ext uri="{FF2B5EF4-FFF2-40B4-BE49-F238E27FC236}">
                <a16:creationId xmlns:a16="http://schemas.microsoft.com/office/drawing/2014/main" id="{2CF005DD-11F8-9245-B26B-41D1F4F84416}"/>
              </a:ext>
            </a:extLst>
          </p:cNvPr>
          <p:cNvSpPr>
            <a:spLocks noGrp="1"/>
          </p:cNvSpPr>
          <p:nvPr>
            <p:ph type="subTitle" idx="1" hasCustomPrompt="1"/>
          </p:nvPr>
        </p:nvSpPr>
        <p:spPr>
          <a:xfrm>
            <a:off x="1524000" y="4010078"/>
            <a:ext cx="9144000" cy="384167"/>
          </a:xfrm>
          <a:prstGeom prst="rect">
            <a:avLst/>
          </a:prstGeom>
        </p:spPr>
        <p:txBody>
          <a:bodyPr>
            <a:normAutofit/>
          </a:bodyPr>
          <a:lstStyle>
            <a:lvl1pPr marL="0" indent="0" algn="ctr">
              <a:buNone/>
              <a:defRPr sz="2800" b="1" kern="4600" spc="100" baseline="0">
                <a:latin typeface="Arial MT Std" panose="020B0402020200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7" name="Subtitle 2">
            <a:extLst>
              <a:ext uri="{FF2B5EF4-FFF2-40B4-BE49-F238E27FC236}">
                <a16:creationId xmlns:a16="http://schemas.microsoft.com/office/drawing/2014/main" id="{7AF7FE24-A452-0441-B567-CCDDCB585D4D}"/>
              </a:ext>
            </a:extLst>
          </p:cNvPr>
          <p:cNvSpPr txBox="1">
            <a:spLocks/>
          </p:cNvSpPr>
          <p:nvPr userDrawn="1"/>
        </p:nvSpPr>
        <p:spPr>
          <a:xfrm>
            <a:off x="1524000" y="5608643"/>
            <a:ext cx="9144000" cy="3841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700" b="0" i="0" u="none" strike="noStrike" kern="4600" spc="0" baseline="0" noProof="0" dirty="0">
                <a:solidFill>
                  <a:schemeClr val="tx1"/>
                </a:solidFill>
                <a:effectLst/>
                <a:latin typeface="+mn-lt"/>
                <a:ea typeface="+mn-ea"/>
                <a:cs typeface="Arial" panose="020B0604020202020204" pitchFamily="34" charset="0"/>
              </a:rPr>
              <a:t>Éclairer grâce aux données, pour bâtir un Canada meilleur</a:t>
            </a:r>
          </a:p>
        </p:txBody>
      </p:sp>
    </p:spTree>
    <p:extLst>
      <p:ext uri="{BB962C8B-B14F-4D97-AF65-F5344CB8AC3E}">
        <p14:creationId xmlns:p14="http://schemas.microsoft.com/office/powerpoint/2010/main" val="877958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700D70BF-0D78-8947-9B2F-B0F56FF5C8CF}"/>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a:extLst>
              <a:ext uri="{FF2B5EF4-FFF2-40B4-BE49-F238E27FC236}">
                <a16:creationId xmlns:a16="http://schemas.microsoft.com/office/drawing/2014/main" id="{05561771-F5B0-B740-831B-001696BB1FE6}"/>
              </a:ext>
            </a:extLst>
          </p:cNvPr>
          <p:cNvSpPr>
            <a:spLocks noGrp="1"/>
          </p:cNvSpPr>
          <p:nvPr>
            <p:ph type="body" orient="vert" idx="1"/>
          </p:nvPr>
        </p:nvSpPr>
        <p:spPr>
          <a:xfrm>
            <a:off x="838200" y="1825625"/>
            <a:ext cx="10515600" cy="4146197"/>
          </a:xfrm>
          <a:prstGeom prst="rect">
            <a:avLst/>
          </a:prstGeom>
        </p:spPr>
        <p:txBody>
          <a:bodyPr vert="eaVert">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a:extLst>
              <a:ext uri="{FF2B5EF4-FFF2-40B4-BE49-F238E27FC236}">
                <a16:creationId xmlns:a16="http://schemas.microsoft.com/office/drawing/2014/main" id="{478D8594-770D-2F41-980E-F79D6542DB14}"/>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8" name="Subtitle 2">
            <a:extLst>
              <a:ext uri="{FF2B5EF4-FFF2-40B4-BE49-F238E27FC236}">
                <a16:creationId xmlns:a16="http://schemas.microsoft.com/office/drawing/2014/main" id="{684B9A77-1ED0-3F49-9B21-B64112F82764}"/>
              </a:ext>
            </a:extLst>
          </p:cNvPr>
          <p:cNvSpPr txBox="1">
            <a:spLocks/>
          </p:cNvSpPr>
          <p:nvPr userDrawn="1"/>
        </p:nvSpPr>
        <p:spPr>
          <a:xfrm>
            <a:off x="3743325" y="6443486"/>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200" b="0" i="0" u="none" strike="noStrike" kern="4600" spc="0" baseline="0" noProof="0" dirty="0">
                <a:solidFill>
                  <a:schemeClr val="bg1"/>
                </a:solidFill>
                <a:effectLst/>
                <a:latin typeface="+mn-lt"/>
                <a:ea typeface="+mn-ea"/>
                <a:cs typeface="Arial" panose="020B0604020202020204" pitchFamily="34" charset="0"/>
              </a:rPr>
              <a:t>Éclairer grâce aux données, pour bâtir un Canada meilleur</a:t>
            </a:r>
          </a:p>
        </p:txBody>
      </p:sp>
      <p:sp>
        <p:nvSpPr>
          <p:cNvPr id="10" name="Slide Number Placeholder 5">
            <a:extLst>
              <a:ext uri="{FF2B5EF4-FFF2-40B4-BE49-F238E27FC236}">
                <a16:creationId xmlns:a16="http://schemas.microsoft.com/office/drawing/2014/main" id="{B71AA919-126E-804A-A988-2686B68B00ED}"/>
              </a:ext>
            </a:extLst>
          </p:cNvPr>
          <p:cNvSpPr>
            <a:spLocks noGrp="1"/>
          </p:cNvSpPr>
          <p:nvPr>
            <p:ph type="sldNum" sz="quarter" idx="12"/>
          </p:nvPr>
        </p:nvSpPr>
        <p:spPr>
          <a:xfrm>
            <a:off x="11468787" y="5942245"/>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pPr/>
              <a:t>‹N°›</a:t>
            </a:fld>
            <a:endParaRPr lang="en-US" dirty="0"/>
          </a:p>
        </p:txBody>
      </p:sp>
    </p:spTree>
    <p:extLst>
      <p:ext uri="{BB962C8B-B14F-4D97-AF65-F5344CB8AC3E}">
        <p14:creationId xmlns:p14="http://schemas.microsoft.com/office/powerpoint/2010/main" val="149642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EA69870-3A9B-2042-8FC4-CF7E21655105}"/>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B3286D1-A677-074D-8452-B6E481375AB6}"/>
              </a:ext>
            </a:extLst>
          </p:cNvPr>
          <p:cNvSpPr>
            <a:spLocks noGrp="1"/>
          </p:cNvSpPr>
          <p:nvPr>
            <p:ph type="title" orient="vert" hasCustomPrompt="1"/>
          </p:nvPr>
        </p:nvSpPr>
        <p:spPr>
          <a:xfrm>
            <a:off x="8724900" y="1078992"/>
            <a:ext cx="2628900" cy="4885502"/>
          </a:xfrm>
          <a:prstGeom prst="rect">
            <a:avLst/>
          </a:prstGeom>
        </p:spPr>
        <p:txBody>
          <a:bodyPr vert="eaVert" anchor="b">
            <a:normAutofit/>
          </a:bodyPr>
          <a:lstStyle>
            <a:lvl1pPr>
              <a:defRPr sz="2000">
                <a:latin typeface="Arial MT Std" panose="020B0402020200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C30B674-98A5-8743-BF78-6CC7D5E7BE50}"/>
              </a:ext>
            </a:extLst>
          </p:cNvPr>
          <p:cNvSpPr>
            <a:spLocks noGrp="1"/>
          </p:cNvSpPr>
          <p:nvPr>
            <p:ph type="body" orient="vert" idx="1"/>
          </p:nvPr>
        </p:nvSpPr>
        <p:spPr>
          <a:xfrm>
            <a:off x="838200" y="1078991"/>
            <a:ext cx="7734300" cy="4885503"/>
          </a:xfrm>
          <a:prstGeom prst="rect">
            <a:avLst/>
          </a:prstGeom>
        </p:spPr>
        <p:txBody>
          <a:bodyPr vert="eaVert">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ubtitle 2">
            <a:extLst>
              <a:ext uri="{FF2B5EF4-FFF2-40B4-BE49-F238E27FC236}">
                <a16:creationId xmlns:a16="http://schemas.microsoft.com/office/drawing/2014/main" id="{5C89B3A1-0912-AB4C-904A-25822320E148}"/>
              </a:ext>
            </a:extLst>
          </p:cNvPr>
          <p:cNvSpPr txBox="1">
            <a:spLocks/>
          </p:cNvSpPr>
          <p:nvPr userDrawn="1"/>
        </p:nvSpPr>
        <p:spPr>
          <a:xfrm>
            <a:off x="3743325" y="6443486"/>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200" b="0" i="0" u="none" strike="noStrike" kern="4600" spc="0" baseline="0" noProof="0" dirty="0">
                <a:solidFill>
                  <a:schemeClr val="bg1"/>
                </a:solidFill>
                <a:effectLst/>
                <a:latin typeface="+mn-lt"/>
                <a:ea typeface="+mn-ea"/>
                <a:cs typeface="Arial" panose="020B0604020202020204" pitchFamily="34" charset="0"/>
              </a:rPr>
              <a:t>Éclairer grâce aux données, pour bâtir un Canada meilleur</a:t>
            </a:r>
          </a:p>
        </p:txBody>
      </p:sp>
      <p:sp>
        <p:nvSpPr>
          <p:cNvPr id="9" name="Slide Number Placeholder 5">
            <a:extLst>
              <a:ext uri="{FF2B5EF4-FFF2-40B4-BE49-F238E27FC236}">
                <a16:creationId xmlns:a16="http://schemas.microsoft.com/office/drawing/2014/main" id="{662CC96A-47C6-2F49-AE96-DF62D6C2D160}"/>
              </a:ext>
            </a:extLst>
          </p:cNvPr>
          <p:cNvSpPr>
            <a:spLocks noGrp="1"/>
          </p:cNvSpPr>
          <p:nvPr>
            <p:ph type="sldNum" sz="quarter" idx="12"/>
          </p:nvPr>
        </p:nvSpPr>
        <p:spPr>
          <a:xfrm>
            <a:off x="11468787" y="5942245"/>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pPr/>
              <a:t>‹N°›</a:t>
            </a:fld>
            <a:endParaRPr lang="en-US" dirty="0"/>
          </a:p>
        </p:txBody>
      </p:sp>
    </p:spTree>
    <p:extLst>
      <p:ext uri="{BB962C8B-B14F-4D97-AF65-F5344CB8AC3E}">
        <p14:creationId xmlns:p14="http://schemas.microsoft.com/office/powerpoint/2010/main" val="763552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F61CBC-24C3-6947-ADAA-A50B14E242EC}"/>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F190F8-0D08-1945-8123-F4A12E3B914A}"/>
              </a:ext>
            </a:extLst>
          </p:cNvPr>
          <p:cNvSpPr>
            <a:spLocks noGrp="1"/>
          </p:cNvSpPr>
          <p:nvPr>
            <p:ph type="title" hasCustomPrompt="1"/>
          </p:nvPr>
        </p:nvSpPr>
        <p:spPr>
          <a:xfrm>
            <a:off x="838200" y="1294410"/>
            <a:ext cx="10515600" cy="895042"/>
          </a:xfrm>
          <a:prstGeom prst="rect">
            <a:avLst/>
          </a:prstGeom>
        </p:spPr>
        <p:txBody>
          <a:bodyPr anchor="b">
            <a:normAutofit/>
          </a:bodyPr>
          <a:lstStyle>
            <a:lvl1pPr>
              <a:defRPr sz="2000" u="none">
                <a:latin typeface="Arial MT Std" panose="020B0402020200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5D0CB7B-8791-AE45-8FD2-E35F039282BC}"/>
              </a:ext>
            </a:extLst>
          </p:cNvPr>
          <p:cNvSpPr>
            <a:spLocks noGrp="1"/>
          </p:cNvSpPr>
          <p:nvPr>
            <p:ph idx="1"/>
          </p:nvPr>
        </p:nvSpPr>
        <p:spPr>
          <a:xfrm>
            <a:off x="838200" y="2303813"/>
            <a:ext cx="10515600" cy="3656720"/>
          </a:xfrm>
          <a:prstGeom prst="rect">
            <a:avLst/>
          </a:prstGeom>
        </p:spPr>
        <p:txBody>
          <a:bodyPr>
            <a:normAutofit/>
          </a:bodyPr>
          <a:lstStyle>
            <a:lvl1pPr>
              <a:defRPr sz="2000">
                <a:latin typeface="Arial MT Std" panose="020B0402020200020204" pitchFamily="34" charset="0"/>
              </a:defRPr>
            </a:lvl1pPr>
            <a:lvl2pPr>
              <a:defRPr sz="1800">
                <a:latin typeface="Arial MT Std" panose="020B0402020200020204" pitchFamily="34" charset="0"/>
              </a:defRPr>
            </a:lvl2pPr>
            <a:lvl3pPr>
              <a:defRPr sz="1600">
                <a:latin typeface="Arial MT Std" panose="020B0402020200020204" pitchFamily="34" charset="0"/>
              </a:defRPr>
            </a:lvl3pPr>
            <a:lvl4pPr>
              <a:defRPr sz="1400">
                <a:latin typeface="Arial MT Std" panose="020B0402020200020204" pitchFamily="34" charset="0"/>
              </a:defRPr>
            </a:lvl4pPr>
            <a:lvl5pPr>
              <a:defRPr sz="1400">
                <a:latin typeface="Arial MT Std" panose="020B0402020200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ubtitle 2">
            <a:extLst>
              <a:ext uri="{FF2B5EF4-FFF2-40B4-BE49-F238E27FC236}">
                <a16:creationId xmlns:a16="http://schemas.microsoft.com/office/drawing/2014/main" id="{00B9A835-E3AD-6541-8CB7-FBAC3331BF73}"/>
              </a:ext>
            </a:extLst>
          </p:cNvPr>
          <p:cNvSpPr txBox="1">
            <a:spLocks/>
          </p:cNvSpPr>
          <p:nvPr userDrawn="1"/>
        </p:nvSpPr>
        <p:spPr>
          <a:xfrm>
            <a:off x="3743325" y="6443486"/>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200" b="0" i="0" u="none" strike="noStrike" kern="4600" spc="0" baseline="0" noProof="0" dirty="0">
                <a:solidFill>
                  <a:schemeClr val="bg1"/>
                </a:solidFill>
                <a:effectLst/>
                <a:latin typeface="+mn-lt"/>
                <a:ea typeface="+mn-ea"/>
                <a:cs typeface="Arial" panose="020B0604020202020204" pitchFamily="34" charset="0"/>
              </a:rPr>
              <a:t>Éclairer grâce aux données, pour bâtir un Canada meilleur</a:t>
            </a:r>
          </a:p>
        </p:txBody>
      </p:sp>
      <p:sp>
        <p:nvSpPr>
          <p:cNvPr id="7" name="Slide Number Placeholder 5">
            <a:extLst>
              <a:ext uri="{FF2B5EF4-FFF2-40B4-BE49-F238E27FC236}">
                <a16:creationId xmlns:a16="http://schemas.microsoft.com/office/drawing/2014/main" id="{70F97731-4CFC-854B-8C69-B001EB336638}"/>
              </a:ext>
            </a:extLst>
          </p:cNvPr>
          <p:cNvSpPr>
            <a:spLocks noGrp="1"/>
          </p:cNvSpPr>
          <p:nvPr>
            <p:ph type="sldNum" sz="quarter" idx="12"/>
          </p:nvPr>
        </p:nvSpPr>
        <p:spPr>
          <a:xfrm>
            <a:off x="11468787" y="5942245"/>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pPr/>
              <a:t>‹N°›</a:t>
            </a:fld>
            <a:endParaRPr lang="en-US" dirty="0"/>
          </a:p>
        </p:txBody>
      </p:sp>
    </p:spTree>
    <p:extLst>
      <p:ext uri="{BB962C8B-B14F-4D97-AF65-F5344CB8AC3E}">
        <p14:creationId xmlns:p14="http://schemas.microsoft.com/office/powerpoint/2010/main" val="55340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5821909-D323-1645-A122-4B1ED2F7EBAF}"/>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A85CE2-762B-9C4F-B29F-5D8A941A19DD}"/>
              </a:ext>
            </a:extLst>
          </p:cNvPr>
          <p:cNvSpPr>
            <a:spLocks noGrp="1"/>
          </p:cNvSpPr>
          <p:nvPr>
            <p:ph type="title" hasCustomPrompt="1"/>
          </p:nvPr>
        </p:nvSpPr>
        <p:spPr>
          <a:xfrm>
            <a:off x="831850" y="1650104"/>
            <a:ext cx="10515600" cy="2852737"/>
          </a:xfrm>
          <a:prstGeom prst="rect">
            <a:avLst/>
          </a:prstGeom>
        </p:spPr>
        <p:txBody>
          <a:bodyPr anchor="b">
            <a:normAutofit/>
          </a:bodyPr>
          <a:lstStyle>
            <a:lvl1pPr>
              <a:defRPr sz="4000">
                <a:latin typeface="Arial MT Std" panose="020B0402020200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B547A7C-2582-B94D-B0CA-CE72B9DC3AC1}"/>
              </a:ext>
            </a:extLst>
          </p:cNvPr>
          <p:cNvSpPr>
            <a:spLocks noGrp="1"/>
          </p:cNvSpPr>
          <p:nvPr>
            <p:ph type="body" idx="1"/>
          </p:nvPr>
        </p:nvSpPr>
        <p:spPr>
          <a:xfrm>
            <a:off x="831850" y="4589463"/>
            <a:ext cx="10515600" cy="1382359"/>
          </a:xfrm>
          <a:prstGeom prst="rect">
            <a:avLst/>
          </a:prstGeom>
        </p:spPr>
        <p:txBody>
          <a:bodyPr>
            <a:normAutofit/>
          </a:bodyPr>
          <a:lstStyle>
            <a:lvl1pPr marL="0" indent="0">
              <a:buNone/>
              <a:defRPr sz="1600">
                <a:solidFill>
                  <a:schemeClr val="tx1"/>
                </a:solidFill>
                <a:latin typeface="Arial MT Std" panose="020B0402020200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3" name="Subtitle 2">
            <a:extLst>
              <a:ext uri="{FF2B5EF4-FFF2-40B4-BE49-F238E27FC236}">
                <a16:creationId xmlns:a16="http://schemas.microsoft.com/office/drawing/2014/main" id="{C5F0257C-0E7A-D34F-B298-13E03CEF08C1}"/>
              </a:ext>
            </a:extLst>
          </p:cNvPr>
          <p:cNvSpPr txBox="1">
            <a:spLocks/>
          </p:cNvSpPr>
          <p:nvPr userDrawn="1"/>
        </p:nvSpPr>
        <p:spPr>
          <a:xfrm>
            <a:off x="3743325" y="6443486"/>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200" b="0" i="0" u="none" strike="noStrike" kern="4600" spc="0" baseline="0" noProof="0" dirty="0">
                <a:solidFill>
                  <a:schemeClr val="bg1"/>
                </a:solidFill>
                <a:effectLst/>
                <a:latin typeface="+mn-lt"/>
                <a:ea typeface="+mn-ea"/>
                <a:cs typeface="Arial" panose="020B0604020202020204" pitchFamily="34" charset="0"/>
              </a:rPr>
              <a:t>Éclairer grâce aux données, pour bâtir un Canada meilleur</a:t>
            </a:r>
          </a:p>
        </p:txBody>
      </p:sp>
      <p:sp>
        <p:nvSpPr>
          <p:cNvPr id="8" name="Slide Number Placeholder 5">
            <a:extLst>
              <a:ext uri="{FF2B5EF4-FFF2-40B4-BE49-F238E27FC236}">
                <a16:creationId xmlns:a16="http://schemas.microsoft.com/office/drawing/2014/main" id="{76A29F41-47F0-3D49-9CAF-8D683126CC61}"/>
              </a:ext>
            </a:extLst>
          </p:cNvPr>
          <p:cNvSpPr>
            <a:spLocks noGrp="1"/>
          </p:cNvSpPr>
          <p:nvPr>
            <p:ph type="sldNum" sz="quarter" idx="12"/>
          </p:nvPr>
        </p:nvSpPr>
        <p:spPr>
          <a:xfrm>
            <a:off x="11468787" y="5942245"/>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pPr/>
              <a:t>‹N°›</a:t>
            </a:fld>
            <a:endParaRPr lang="en-US" dirty="0"/>
          </a:p>
        </p:txBody>
      </p:sp>
    </p:spTree>
    <p:extLst>
      <p:ext uri="{BB962C8B-B14F-4D97-AF65-F5344CB8AC3E}">
        <p14:creationId xmlns:p14="http://schemas.microsoft.com/office/powerpoint/2010/main" val="424492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80E6DEAE-E822-BC4C-A21C-32FD19CC5920}"/>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0AD4E-6AB3-214B-A4E4-E20A50DF7520}"/>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93BFCDB-AC25-4845-93D8-4FE6A2452AF6}"/>
              </a:ext>
            </a:extLst>
          </p:cNvPr>
          <p:cNvSpPr>
            <a:spLocks noGrp="1"/>
          </p:cNvSpPr>
          <p:nvPr>
            <p:ph sz="half" idx="1"/>
          </p:nvPr>
        </p:nvSpPr>
        <p:spPr>
          <a:xfrm>
            <a:off x="838200" y="1825625"/>
            <a:ext cx="5181600" cy="4146197"/>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F2469439-F6DE-1C4F-BF69-06F3A410960A}"/>
              </a:ext>
            </a:extLst>
          </p:cNvPr>
          <p:cNvSpPr>
            <a:spLocks noGrp="1"/>
          </p:cNvSpPr>
          <p:nvPr>
            <p:ph sz="half" idx="2"/>
          </p:nvPr>
        </p:nvSpPr>
        <p:spPr>
          <a:xfrm>
            <a:off x="6172200" y="1825625"/>
            <a:ext cx="5181600" cy="4146197"/>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ubtitle 2">
            <a:extLst>
              <a:ext uri="{FF2B5EF4-FFF2-40B4-BE49-F238E27FC236}">
                <a16:creationId xmlns:a16="http://schemas.microsoft.com/office/drawing/2014/main" id="{50CF05CF-5189-C246-8B13-73FAB85389B2}"/>
              </a:ext>
            </a:extLst>
          </p:cNvPr>
          <p:cNvSpPr txBox="1">
            <a:spLocks/>
          </p:cNvSpPr>
          <p:nvPr userDrawn="1"/>
        </p:nvSpPr>
        <p:spPr>
          <a:xfrm>
            <a:off x="3743325" y="6443486"/>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200" b="0" i="0" u="none" strike="noStrike" kern="4600" spc="0" baseline="0" noProof="0" dirty="0">
                <a:solidFill>
                  <a:schemeClr val="bg1"/>
                </a:solidFill>
                <a:effectLst/>
                <a:latin typeface="+mn-lt"/>
                <a:ea typeface="+mn-ea"/>
                <a:cs typeface="Arial" panose="020B0604020202020204" pitchFamily="34" charset="0"/>
              </a:rPr>
              <a:t>Éclairer grâce aux données, pour bâtir un Canada meilleur</a:t>
            </a:r>
          </a:p>
        </p:txBody>
      </p:sp>
      <p:sp>
        <p:nvSpPr>
          <p:cNvPr id="10" name="Slide Number Placeholder 5">
            <a:extLst>
              <a:ext uri="{FF2B5EF4-FFF2-40B4-BE49-F238E27FC236}">
                <a16:creationId xmlns:a16="http://schemas.microsoft.com/office/drawing/2014/main" id="{00FFB04B-1578-5A46-A545-7614527FCE14}"/>
              </a:ext>
            </a:extLst>
          </p:cNvPr>
          <p:cNvSpPr>
            <a:spLocks noGrp="1"/>
          </p:cNvSpPr>
          <p:nvPr>
            <p:ph type="sldNum" sz="quarter" idx="12"/>
          </p:nvPr>
        </p:nvSpPr>
        <p:spPr>
          <a:xfrm>
            <a:off x="11468787" y="5942245"/>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pPr/>
              <a:t>‹N°›</a:t>
            </a:fld>
            <a:endParaRPr lang="en-US" dirty="0"/>
          </a:p>
        </p:txBody>
      </p:sp>
    </p:spTree>
    <p:extLst>
      <p:ext uri="{BB962C8B-B14F-4D97-AF65-F5344CB8AC3E}">
        <p14:creationId xmlns:p14="http://schemas.microsoft.com/office/powerpoint/2010/main" val="3407622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589D3108-C7BC-274D-B353-E84095136186}"/>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025CCEC-8CE8-A349-8EF6-399A8DC9DAD6}"/>
              </a:ext>
            </a:extLst>
          </p:cNvPr>
          <p:cNvSpPr>
            <a:spLocks noGrp="1"/>
          </p:cNvSpPr>
          <p:nvPr>
            <p:ph type="body" idx="1" hasCustomPrompt="1"/>
          </p:nvPr>
        </p:nvSpPr>
        <p:spPr>
          <a:xfrm>
            <a:off x="839788" y="1817291"/>
            <a:ext cx="5157787" cy="641483"/>
          </a:xfrm>
          <a:prstGeom prst="rect">
            <a:avLst/>
          </a:prstGeom>
        </p:spPr>
        <p:txBody>
          <a:bodyPr anchor="b">
            <a:normAutofit/>
          </a:bodyPr>
          <a:lstStyle>
            <a:lvl1pPr marL="0" indent="0">
              <a:buNone/>
              <a:defRPr sz="1800" b="0">
                <a:latin typeface="Arial MT Std" panose="020B0402020200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8B6288D-1486-174E-8027-9566C127ED22}"/>
              </a:ext>
            </a:extLst>
          </p:cNvPr>
          <p:cNvSpPr>
            <a:spLocks noGrp="1"/>
          </p:cNvSpPr>
          <p:nvPr>
            <p:ph sz="half" idx="2"/>
          </p:nvPr>
        </p:nvSpPr>
        <p:spPr>
          <a:xfrm>
            <a:off x="839788" y="2505075"/>
            <a:ext cx="5157787" cy="3478036"/>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a16="http://schemas.microsoft.com/office/drawing/2014/main" id="{95847CF6-9394-5B4B-8220-7B71F29DB861}"/>
              </a:ext>
            </a:extLst>
          </p:cNvPr>
          <p:cNvSpPr>
            <a:spLocks noGrp="1"/>
          </p:cNvSpPr>
          <p:nvPr>
            <p:ph type="body" sz="quarter" idx="3" hasCustomPrompt="1"/>
          </p:nvPr>
        </p:nvSpPr>
        <p:spPr>
          <a:xfrm>
            <a:off x="6172200" y="1817291"/>
            <a:ext cx="5183188" cy="641483"/>
          </a:xfrm>
          <a:prstGeom prst="rect">
            <a:avLst/>
          </a:prstGeom>
        </p:spPr>
        <p:txBody>
          <a:bodyPr anchor="b">
            <a:normAutofit/>
          </a:bodyPr>
          <a:lstStyle>
            <a:lvl1pPr marL="0" indent="0">
              <a:buNone/>
              <a:defRPr sz="1800" b="0">
                <a:latin typeface="Arial MT Std" panose="020B0402020200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1D0A9809-9CAB-EB48-A314-EFB972167AF3}"/>
              </a:ext>
            </a:extLst>
          </p:cNvPr>
          <p:cNvSpPr>
            <a:spLocks noGrp="1"/>
          </p:cNvSpPr>
          <p:nvPr>
            <p:ph sz="quarter" idx="4"/>
          </p:nvPr>
        </p:nvSpPr>
        <p:spPr>
          <a:xfrm>
            <a:off x="6172200" y="2505075"/>
            <a:ext cx="5183188" cy="3478036"/>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
            <a:extLst>
              <a:ext uri="{FF2B5EF4-FFF2-40B4-BE49-F238E27FC236}">
                <a16:creationId xmlns:a16="http://schemas.microsoft.com/office/drawing/2014/main" id="{585302A5-2089-074D-816D-EAD2D14CDF96}"/>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15" name="Subtitle 2">
            <a:extLst>
              <a:ext uri="{FF2B5EF4-FFF2-40B4-BE49-F238E27FC236}">
                <a16:creationId xmlns:a16="http://schemas.microsoft.com/office/drawing/2014/main" id="{4095E185-2DE3-AB47-9813-7D672AC4CCAA}"/>
              </a:ext>
            </a:extLst>
          </p:cNvPr>
          <p:cNvSpPr txBox="1">
            <a:spLocks/>
          </p:cNvSpPr>
          <p:nvPr userDrawn="1"/>
        </p:nvSpPr>
        <p:spPr>
          <a:xfrm>
            <a:off x="3743325" y="6443486"/>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200" b="0" i="0" u="none" strike="noStrike" kern="4600" spc="0" baseline="0" noProof="0" dirty="0">
                <a:solidFill>
                  <a:schemeClr val="bg1"/>
                </a:solidFill>
                <a:effectLst/>
                <a:latin typeface="+mn-lt"/>
                <a:ea typeface="+mn-ea"/>
                <a:cs typeface="Arial" panose="020B0604020202020204" pitchFamily="34" charset="0"/>
              </a:rPr>
              <a:t>Éclairer grâce aux données, pour bâtir un Canada meilleur</a:t>
            </a:r>
          </a:p>
        </p:txBody>
      </p:sp>
      <p:sp>
        <p:nvSpPr>
          <p:cNvPr id="13" name="Slide Number Placeholder 5">
            <a:extLst>
              <a:ext uri="{FF2B5EF4-FFF2-40B4-BE49-F238E27FC236}">
                <a16:creationId xmlns:a16="http://schemas.microsoft.com/office/drawing/2014/main" id="{30D4E9BF-32ED-BC44-94E2-3A4CC402EB84}"/>
              </a:ext>
            </a:extLst>
          </p:cNvPr>
          <p:cNvSpPr>
            <a:spLocks noGrp="1"/>
          </p:cNvSpPr>
          <p:nvPr>
            <p:ph type="sldNum" sz="quarter" idx="12"/>
          </p:nvPr>
        </p:nvSpPr>
        <p:spPr>
          <a:xfrm>
            <a:off x="11468787" y="5942245"/>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pPr/>
              <a:t>‹N°›</a:t>
            </a:fld>
            <a:endParaRPr lang="en-US" dirty="0"/>
          </a:p>
        </p:txBody>
      </p:sp>
    </p:spTree>
    <p:extLst>
      <p:ext uri="{BB962C8B-B14F-4D97-AF65-F5344CB8AC3E}">
        <p14:creationId xmlns:p14="http://schemas.microsoft.com/office/powerpoint/2010/main" val="333364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ABC21F7E-58FE-D049-ABAE-1389E91681FF}"/>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8929614-25E8-7C40-B3D8-97B8D703FBC4}"/>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11" name="Subtitle 2">
            <a:extLst>
              <a:ext uri="{FF2B5EF4-FFF2-40B4-BE49-F238E27FC236}">
                <a16:creationId xmlns:a16="http://schemas.microsoft.com/office/drawing/2014/main" id="{1EDBFF33-C4D5-B14D-B179-44086931199A}"/>
              </a:ext>
            </a:extLst>
          </p:cNvPr>
          <p:cNvSpPr txBox="1">
            <a:spLocks/>
          </p:cNvSpPr>
          <p:nvPr userDrawn="1"/>
        </p:nvSpPr>
        <p:spPr>
          <a:xfrm>
            <a:off x="3743325" y="6443486"/>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200" b="0" i="0" u="none" strike="noStrike" kern="4600" spc="0" baseline="0" noProof="0" dirty="0">
                <a:solidFill>
                  <a:schemeClr val="bg1"/>
                </a:solidFill>
                <a:effectLst/>
                <a:latin typeface="+mn-lt"/>
                <a:ea typeface="+mn-ea"/>
                <a:cs typeface="Arial" panose="020B0604020202020204" pitchFamily="34" charset="0"/>
              </a:rPr>
              <a:t>Éclairer grâce aux données, pour bâtir un Canada meilleur</a:t>
            </a:r>
          </a:p>
        </p:txBody>
      </p:sp>
      <p:sp>
        <p:nvSpPr>
          <p:cNvPr id="7" name="Slide Number Placeholder 5">
            <a:extLst>
              <a:ext uri="{FF2B5EF4-FFF2-40B4-BE49-F238E27FC236}">
                <a16:creationId xmlns:a16="http://schemas.microsoft.com/office/drawing/2014/main" id="{8E389B79-CEFB-1D4D-933E-1E5186995CB1}"/>
              </a:ext>
            </a:extLst>
          </p:cNvPr>
          <p:cNvSpPr>
            <a:spLocks noGrp="1"/>
          </p:cNvSpPr>
          <p:nvPr>
            <p:ph type="sldNum" sz="quarter" idx="12"/>
          </p:nvPr>
        </p:nvSpPr>
        <p:spPr>
          <a:xfrm>
            <a:off x="11468787" y="5942245"/>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pPr/>
              <a:t>‹N°›</a:t>
            </a:fld>
            <a:endParaRPr lang="en-US" dirty="0"/>
          </a:p>
        </p:txBody>
      </p:sp>
    </p:spTree>
    <p:extLst>
      <p:ext uri="{BB962C8B-B14F-4D97-AF65-F5344CB8AC3E}">
        <p14:creationId xmlns:p14="http://schemas.microsoft.com/office/powerpoint/2010/main" val="251973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660D6C4-DBDA-4A40-8D37-2E8A58676365}"/>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0C27557A-1704-C34E-BE5F-4B10E92119EC}"/>
              </a:ext>
            </a:extLst>
          </p:cNvPr>
          <p:cNvSpPr txBox="1">
            <a:spLocks/>
          </p:cNvSpPr>
          <p:nvPr userDrawn="1"/>
        </p:nvSpPr>
        <p:spPr>
          <a:xfrm>
            <a:off x="3743325" y="6443486"/>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200" b="0" i="0" u="none" strike="noStrike" kern="4600" spc="0" baseline="0" noProof="0" dirty="0">
                <a:solidFill>
                  <a:schemeClr val="bg1"/>
                </a:solidFill>
                <a:effectLst/>
                <a:latin typeface="+mn-lt"/>
                <a:ea typeface="+mn-ea"/>
                <a:cs typeface="Arial" panose="020B0604020202020204" pitchFamily="34" charset="0"/>
              </a:rPr>
              <a:t>Éclairer grâce aux données, pour bâtir un Canada meilleur</a:t>
            </a:r>
          </a:p>
        </p:txBody>
      </p:sp>
      <p:sp>
        <p:nvSpPr>
          <p:cNvPr id="6" name="Slide Number Placeholder 5">
            <a:extLst>
              <a:ext uri="{FF2B5EF4-FFF2-40B4-BE49-F238E27FC236}">
                <a16:creationId xmlns:a16="http://schemas.microsoft.com/office/drawing/2014/main" id="{A114BAC2-731A-614D-9408-E2980BC83552}"/>
              </a:ext>
            </a:extLst>
          </p:cNvPr>
          <p:cNvSpPr>
            <a:spLocks noGrp="1"/>
          </p:cNvSpPr>
          <p:nvPr>
            <p:ph type="sldNum" sz="quarter" idx="12"/>
          </p:nvPr>
        </p:nvSpPr>
        <p:spPr>
          <a:xfrm>
            <a:off x="11468787" y="5942245"/>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pPr/>
              <a:t>‹N°›</a:t>
            </a:fld>
            <a:endParaRPr lang="en-US" dirty="0"/>
          </a:p>
        </p:txBody>
      </p:sp>
    </p:spTree>
    <p:extLst>
      <p:ext uri="{BB962C8B-B14F-4D97-AF65-F5344CB8AC3E}">
        <p14:creationId xmlns:p14="http://schemas.microsoft.com/office/powerpoint/2010/main" val="4128727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0AA04B89-FAE3-E84F-94AE-DE84F8329BE0}"/>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A84D10-1CE3-4440-9E21-70C1471000A8}"/>
              </a:ext>
            </a:extLst>
          </p:cNvPr>
          <p:cNvSpPr>
            <a:spLocks noGrp="1"/>
          </p:cNvSpPr>
          <p:nvPr>
            <p:ph type="title" hasCustomPrompt="1"/>
          </p:nvPr>
        </p:nvSpPr>
        <p:spPr>
          <a:xfrm>
            <a:off x="839788" y="987424"/>
            <a:ext cx="3932237" cy="978535"/>
          </a:xfrm>
          <a:prstGeom prst="rect">
            <a:avLst/>
          </a:prstGeom>
        </p:spPr>
        <p:txBody>
          <a:bodyPr anchor="b">
            <a:normAutofit/>
          </a:bodyPr>
          <a:lstStyle>
            <a:lvl1pPr>
              <a:defRPr sz="2000">
                <a:latin typeface="Arial MT Std" panose="020B0402020200020204" pitchFamily="34" charset="0"/>
              </a:defRPr>
            </a:lvl1pPr>
          </a:lstStyle>
          <a:p>
            <a:r>
              <a:rPr lang="en-US" dirty="0"/>
              <a:t>CLICK TO EDIT </a:t>
            </a:r>
            <a:br>
              <a:rPr lang="en-US" dirty="0"/>
            </a:br>
            <a:r>
              <a:rPr lang="en-US" dirty="0"/>
              <a:t>MASTER TITLE STYLE</a:t>
            </a:r>
          </a:p>
        </p:txBody>
      </p:sp>
      <p:sp>
        <p:nvSpPr>
          <p:cNvPr id="3" name="Content Placeholder 2">
            <a:extLst>
              <a:ext uri="{FF2B5EF4-FFF2-40B4-BE49-F238E27FC236}">
                <a16:creationId xmlns:a16="http://schemas.microsoft.com/office/drawing/2014/main" id="{55567A0D-A607-2A40-9D63-1E72C786320C}"/>
              </a:ext>
            </a:extLst>
          </p:cNvPr>
          <p:cNvSpPr>
            <a:spLocks noGrp="1"/>
          </p:cNvSpPr>
          <p:nvPr>
            <p:ph idx="1"/>
          </p:nvPr>
        </p:nvSpPr>
        <p:spPr>
          <a:xfrm>
            <a:off x="5183188" y="987425"/>
            <a:ext cx="6172200" cy="4873625"/>
          </a:xfrm>
          <a:prstGeom prst="rect">
            <a:avLst/>
          </a:prstGeom>
        </p:spPr>
        <p:txBody>
          <a:bodyPr>
            <a:normAutofit/>
          </a:bodyPr>
          <a:lstStyle>
            <a:lvl1pPr>
              <a:defRPr sz="1600"/>
            </a:lvl1pPr>
            <a:lvl2pPr>
              <a:defRPr sz="1400"/>
            </a:lvl2pPr>
            <a:lvl3pPr>
              <a:defRPr sz="1200"/>
            </a:lvl3pPr>
            <a:lvl4pPr>
              <a:defRPr sz="1100"/>
            </a:lvl4pPr>
            <a:lvl5pPr>
              <a:defRPr sz="11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a:extLst>
              <a:ext uri="{FF2B5EF4-FFF2-40B4-BE49-F238E27FC236}">
                <a16:creationId xmlns:a16="http://schemas.microsoft.com/office/drawing/2014/main" id="{E9AD4E7A-54D4-6645-A6AF-C4324CC7448E}"/>
              </a:ext>
            </a:extLst>
          </p:cNvPr>
          <p:cNvSpPr>
            <a:spLocks noGrp="1"/>
          </p:cNvSpPr>
          <p:nvPr>
            <p:ph type="body" sz="half" idx="2" hasCustomPrompt="1"/>
          </p:nvPr>
        </p:nvSpPr>
        <p:spPr>
          <a:xfrm>
            <a:off x="839788" y="2057400"/>
            <a:ext cx="3932237" cy="3811588"/>
          </a:xfrm>
          <a:prstGeom prst="rect">
            <a:avLst/>
          </a:prstGeom>
        </p:spPr>
        <p:txBody>
          <a:bodyPr/>
          <a:lstStyle>
            <a:lvl1pPr marL="0" indent="0">
              <a:buNone/>
              <a:defRPr sz="1600">
                <a:latin typeface="Arial MT Std" panose="020B0402020200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Subtitle 2">
            <a:extLst>
              <a:ext uri="{FF2B5EF4-FFF2-40B4-BE49-F238E27FC236}">
                <a16:creationId xmlns:a16="http://schemas.microsoft.com/office/drawing/2014/main" id="{876B209C-AF1D-BE49-9B2D-008565172D4E}"/>
              </a:ext>
            </a:extLst>
          </p:cNvPr>
          <p:cNvSpPr txBox="1">
            <a:spLocks/>
          </p:cNvSpPr>
          <p:nvPr userDrawn="1"/>
        </p:nvSpPr>
        <p:spPr>
          <a:xfrm>
            <a:off x="3743325" y="6443486"/>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200" b="0" i="0" u="none" strike="noStrike" kern="4600" spc="0" baseline="0" noProof="0" dirty="0">
                <a:solidFill>
                  <a:schemeClr val="bg1"/>
                </a:solidFill>
                <a:effectLst/>
                <a:latin typeface="+mn-lt"/>
                <a:ea typeface="+mn-ea"/>
                <a:cs typeface="Arial" panose="020B0604020202020204" pitchFamily="34" charset="0"/>
              </a:rPr>
              <a:t>Éclairer grâce aux données, pour bâtir un Canada meilleur</a:t>
            </a:r>
          </a:p>
        </p:txBody>
      </p:sp>
      <p:sp>
        <p:nvSpPr>
          <p:cNvPr id="10" name="Slide Number Placeholder 5">
            <a:extLst>
              <a:ext uri="{FF2B5EF4-FFF2-40B4-BE49-F238E27FC236}">
                <a16:creationId xmlns:a16="http://schemas.microsoft.com/office/drawing/2014/main" id="{3C7FCDA1-AADF-CA40-AB27-13EA67556460}"/>
              </a:ext>
            </a:extLst>
          </p:cNvPr>
          <p:cNvSpPr>
            <a:spLocks noGrp="1"/>
          </p:cNvSpPr>
          <p:nvPr>
            <p:ph type="sldNum" sz="quarter" idx="12"/>
          </p:nvPr>
        </p:nvSpPr>
        <p:spPr>
          <a:xfrm>
            <a:off x="11468787" y="5942245"/>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pPr/>
              <a:t>‹N°›</a:t>
            </a:fld>
            <a:endParaRPr lang="en-US" dirty="0"/>
          </a:p>
        </p:txBody>
      </p:sp>
    </p:spTree>
    <p:extLst>
      <p:ext uri="{BB962C8B-B14F-4D97-AF65-F5344CB8AC3E}">
        <p14:creationId xmlns:p14="http://schemas.microsoft.com/office/powerpoint/2010/main" val="2477350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B5043DA6-F6E2-B44B-966E-7681CBC26F69}"/>
              </a:ext>
            </a:extLst>
          </p:cNvPr>
          <p:cNvSpPr/>
          <p:nvPr userDrawn="1"/>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CE919A06-F4CD-CA4A-973D-806981699791}"/>
              </a:ext>
            </a:extLst>
          </p:cNvPr>
          <p:cNvSpPr>
            <a:spLocks noGrp="1"/>
          </p:cNvSpPr>
          <p:nvPr>
            <p:ph type="pic" idx="1" hasCustomPrompt="1"/>
          </p:nvPr>
        </p:nvSpPr>
        <p:spPr>
          <a:xfrm>
            <a:off x="5183188" y="987425"/>
            <a:ext cx="6172200" cy="4873625"/>
          </a:xfrm>
          <a:prstGeom prst="rect">
            <a:avLst/>
          </a:prstGeom>
        </p:spPr>
        <p:txBody>
          <a:bodyPr>
            <a:normAutofit/>
          </a:bodyPr>
          <a:lstStyle>
            <a:lvl1pPr marL="0" indent="0">
              <a:buNone/>
              <a:defRPr sz="1600">
                <a:latin typeface="Arial MT Std" panose="020B0402020200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itle 1">
            <a:extLst>
              <a:ext uri="{FF2B5EF4-FFF2-40B4-BE49-F238E27FC236}">
                <a16:creationId xmlns:a16="http://schemas.microsoft.com/office/drawing/2014/main" id="{5E297C46-D278-1B45-850B-6B2A1027B762}"/>
              </a:ext>
            </a:extLst>
          </p:cNvPr>
          <p:cNvSpPr>
            <a:spLocks noGrp="1"/>
          </p:cNvSpPr>
          <p:nvPr>
            <p:ph type="title" hasCustomPrompt="1"/>
          </p:nvPr>
        </p:nvSpPr>
        <p:spPr>
          <a:xfrm>
            <a:off x="839788" y="987424"/>
            <a:ext cx="3932237" cy="978535"/>
          </a:xfrm>
          <a:prstGeom prst="rect">
            <a:avLst/>
          </a:prstGeom>
        </p:spPr>
        <p:txBody>
          <a:bodyPr anchor="b">
            <a:normAutofit/>
          </a:bodyPr>
          <a:lstStyle>
            <a:lvl1pPr>
              <a:defRPr sz="2000">
                <a:latin typeface="Arial MT Std" panose="020B0402020200020204" pitchFamily="34" charset="0"/>
              </a:defRPr>
            </a:lvl1pPr>
          </a:lstStyle>
          <a:p>
            <a:r>
              <a:rPr lang="en-US" dirty="0"/>
              <a:t>CLICK TO EDIT </a:t>
            </a:r>
            <a:br>
              <a:rPr lang="en-US" dirty="0"/>
            </a:br>
            <a:r>
              <a:rPr lang="en-US" dirty="0"/>
              <a:t>MASTER TITLE STYLE</a:t>
            </a:r>
          </a:p>
        </p:txBody>
      </p:sp>
      <p:sp>
        <p:nvSpPr>
          <p:cNvPr id="11" name="Text Placeholder 3">
            <a:extLst>
              <a:ext uri="{FF2B5EF4-FFF2-40B4-BE49-F238E27FC236}">
                <a16:creationId xmlns:a16="http://schemas.microsoft.com/office/drawing/2014/main" id="{B52E6762-2574-764E-99AC-78507C80B6B2}"/>
              </a:ext>
            </a:extLst>
          </p:cNvPr>
          <p:cNvSpPr>
            <a:spLocks noGrp="1"/>
          </p:cNvSpPr>
          <p:nvPr>
            <p:ph type="body" sz="half" idx="2" hasCustomPrompt="1"/>
          </p:nvPr>
        </p:nvSpPr>
        <p:spPr>
          <a:xfrm>
            <a:off x="839788" y="2057400"/>
            <a:ext cx="3932237" cy="3811588"/>
          </a:xfrm>
          <a:prstGeom prst="rect">
            <a:avLst/>
          </a:prstGeom>
        </p:spPr>
        <p:txBody>
          <a:bodyPr/>
          <a:lstStyle>
            <a:lvl1pPr marL="0" indent="0">
              <a:buNone/>
              <a:defRPr sz="1600">
                <a:latin typeface="Arial MT Std" panose="020B0402020200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Subtitle 2">
            <a:extLst>
              <a:ext uri="{FF2B5EF4-FFF2-40B4-BE49-F238E27FC236}">
                <a16:creationId xmlns:a16="http://schemas.microsoft.com/office/drawing/2014/main" id="{11F3F53A-2436-3A42-A104-996CD3133F68}"/>
              </a:ext>
            </a:extLst>
          </p:cNvPr>
          <p:cNvSpPr txBox="1">
            <a:spLocks/>
          </p:cNvSpPr>
          <p:nvPr userDrawn="1"/>
        </p:nvSpPr>
        <p:spPr>
          <a:xfrm>
            <a:off x="3743325" y="6443486"/>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200" b="0" i="0" u="none" strike="noStrike" kern="4600" spc="0" baseline="0" noProof="0" dirty="0">
                <a:solidFill>
                  <a:schemeClr val="bg1"/>
                </a:solidFill>
                <a:effectLst/>
                <a:latin typeface="+mn-lt"/>
                <a:ea typeface="+mn-ea"/>
                <a:cs typeface="Arial" panose="020B0604020202020204" pitchFamily="34" charset="0"/>
              </a:rPr>
              <a:t>Éclairer grâce aux données, pour bâtir un Canada meilleur</a:t>
            </a:r>
          </a:p>
        </p:txBody>
      </p:sp>
      <p:sp>
        <p:nvSpPr>
          <p:cNvPr id="12" name="Slide Number Placeholder 5">
            <a:extLst>
              <a:ext uri="{FF2B5EF4-FFF2-40B4-BE49-F238E27FC236}">
                <a16:creationId xmlns:a16="http://schemas.microsoft.com/office/drawing/2014/main" id="{58855545-CF42-3343-82AB-47E6E4556DF8}"/>
              </a:ext>
            </a:extLst>
          </p:cNvPr>
          <p:cNvSpPr>
            <a:spLocks noGrp="1"/>
          </p:cNvSpPr>
          <p:nvPr>
            <p:ph type="sldNum" sz="quarter" idx="12"/>
          </p:nvPr>
        </p:nvSpPr>
        <p:spPr>
          <a:xfrm>
            <a:off x="11468787" y="5942245"/>
            <a:ext cx="333982" cy="254590"/>
          </a:xfrm>
          <a:prstGeom prst="rect">
            <a:avLst/>
          </a:prstGeom>
        </p:spPr>
        <p:txBody>
          <a:bodyPr/>
          <a:lstStyle>
            <a:lvl1pPr algn="r">
              <a:defRPr sz="900">
                <a:latin typeface="Arial MT Std" panose="020B0402020200020204" pitchFamily="34" charset="0"/>
              </a:defRPr>
            </a:lvl1pPr>
          </a:lstStyle>
          <a:p>
            <a:fld id="{EDB761FF-D525-D64B-8909-8CF25B3FD480}" type="slidenum">
              <a:rPr lang="en-US" smtClean="0"/>
              <a:pPr/>
              <a:t>‹N°›</a:t>
            </a:fld>
            <a:endParaRPr lang="en-US" dirty="0"/>
          </a:p>
        </p:txBody>
      </p:sp>
    </p:spTree>
    <p:extLst>
      <p:ext uri="{BB962C8B-B14F-4D97-AF65-F5344CB8AC3E}">
        <p14:creationId xmlns:p14="http://schemas.microsoft.com/office/powerpoint/2010/main" val="248464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927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621C-6F45-B242-BB65-E518082388E2}"/>
              </a:ext>
            </a:extLst>
          </p:cNvPr>
          <p:cNvSpPr>
            <a:spLocks noGrp="1"/>
          </p:cNvSpPr>
          <p:nvPr>
            <p:ph type="ctrTitle"/>
          </p:nvPr>
        </p:nvSpPr>
        <p:spPr>
          <a:xfrm>
            <a:off x="484848" y="3489278"/>
            <a:ext cx="11394831" cy="1038041"/>
          </a:xfrm>
        </p:spPr>
        <p:txBody>
          <a:bodyPr/>
          <a:lstStyle/>
          <a:p>
            <a:r>
              <a:rPr lang="en-US" sz="4800" dirty="0" smtClean="0"/>
              <a:t>Un </a:t>
            </a:r>
            <a:r>
              <a:rPr lang="en-US" sz="4800" smtClean="0"/>
              <a:t>aperçu</a:t>
            </a:r>
            <a:r>
              <a:rPr lang="en-US" sz="4800" dirty="0" smtClean="0"/>
              <a:t> des </a:t>
            </a:r>
            <a:r>
              <a:rPr lang="en-US" sz="4800" dirty="0" err="1" smtClean="0"/>
              <a:t>données</a:t>
            </a:r>
            <a:r>
              <a:rPr lang="en-US" sz="4800" dirty="0" smtClean="0"/>
              <a:t> et </a:t>
            </a:r>
            <a:r>
              <a:rPr lang="en-US" sz="4800" dirty="0" err="1" smtClean="0"/>
              <a:t>enquêtes</a:t>
            </a:r>
            <a:r>
              <a:rPr lang="en-US" sz="4800" dirty="0" smtClean="0"/>
              <a:t> de </a:t>
            </a:r>
            <a:r>
              <a:rPr lang="en-US" sz="4800" dirty="0" err="1" smtClean="0"/>
              <a:t>Statistique</a:t>
            </a:r>
            <a:r>
              <a:rPr lang="en-US" sz="4800" dirty="0" smtClean="0"/>
              <a:t> Canada</a:t>
            </a:r>
            <a:endParaRPr lang="en-US" sz="4800" dirty="0"/>
          </a:p>
        </p:txBody>
      </p:sp>
      <p:sp>
        <p:nvSpPr>
          <p:cNvPr id="3" name="Subtitle 2">
            <a:extLst>
              <a:ext uri="{FF2B5EF4-FFF2-40B4-BE49-F238E27FC236}">
                <a16:creationId xmlns:a16="http://schemas.microsoft.com/office/drawing/2014/main" id="{EAE707F7-BC74-7A48-A8B4-5834787C5F5D}"/>
              </a:ext>
            </a:extLst>
          </p:cNvPr>
          <p:cNvSpPr>
            <a:spLocks noGrp="1"/>
          </p:cNvSpPr>
          <p:nvPr>
            <p:ph type="subTitle" idx="1"/>
          </p:nvPr>
        </p:nvSpPr>
        <p:spPr>
          <a:xfrm>
            <a:off x="287628" y="5333131"/>
            <a:ext cx="3129340" cy="732818"/>
          </a:xfrm>
        </p:spPr>
        <p:txBody>
          <a:bodyPr>
            <a:noAutofit/>
          </a:bodyPr>
          <a:lstStyle/>
          <a:p>
            <a:pPr algn="l"/>
            <a:r>
              <a:rPr lang="en-US" sz="2000" dirty="0" smtClean="0"/>
              <a:t>Par Thérèse Nguyen, </a:t>
            </a:r>
            <a:r>
              <a:rPr lang="en-US" sz="2000" dirty="0" err="1" smtClean="0"/>
              <a:t>analyste-conseil</a:t>
            </a:r>
            <a:endParaRPr lang="en-US" sz="2000" dirty="0"/>
          </a:p>
        </p:txBody>
      </p:sp>
    </p:spTree>
    <p:extLst>
      <p:ext uri="{BB962C8B-B14F-4D97-AF65-F5344CB8AC3E}">
        <p14:creationId xmlns:p14="http://schemas.microsoft.com/office/powerpoint/2010/main" val="3463733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495105" y="3541527"/>
            <a:ext cx="4600989" cy="2590068"/>
          </a:xfrm>
          <a:prstGeom prst="rect">
            <a:avLst/>
          </a:prstGeom>
          <a:ln>
            <a:solidFill>
              <a:schemeClr val="accent1"/>
            </a:solidFill>
          </a:ln>
        </p:spPr>
      </p:pic>
      <p:sp>
        <p:nvSpPr>
          <p:cNvPr id="2" name="Title 1">
            <a:extLst>
              <a:ext uri="{FF2B5EF4-FFF2-40B4-BE49-F238E27FC236}">
                <a16:creationId xmlns:a16="http://schemas.microsoft.com/office/drawing/2014/main" id="{4EC99A87-B9FE-4140-BC5C-CFFC60D7958D}"/>
              </a:ext>
            </a:extLst>
          </p:cNvPr>
          <p:cNvSpPr>
            <a:spLocks noGrp="1"/>
          </p:cNvSpPr>
          <p:nvPr>
            <p:ph type="title"/>
          </p:nvPr>
        </p:nvSpPr>
        <p:spPr>
          <a:xfrm>
            <a:off x="625550" y="782805"/>
            <a:ext cx="10728251" cy="895042"/>
          </a:xfrm>
        </p:spPr>
        <p:txBody>
          <a:bodyPr>
            <a:normAutofit/>
          </a:bodyPr>
          <a:lstStyle/>
          <a:p>
            <a:r>
              <a:rPr lang="en-US" sz="3200" b="1" dirty="0" err="1" smtClean="0"/>
              <a:t>Données</a:t>
            </a:r>
            <a:r>
              <a:rPr lang="en-US" sz="3200" b="1" dirty="0" smtClean="0"/>
              <a:t> sur la santé - ECI</a:t>
            </a:r>
            <a:endParaRPr lang="en-US" sz="3200" b="1" dirty="0"/>
          </a:p>
        </p:txBody>
      </p:sp>
      <p:sp>
        <p:nvSpPr>
          <p:cNvPr id="3" name="Content Placeholder 2">
            <a:extLst>
              <a:ext uri="{FF2B5EF4-FFF2-40B4-BE49-F238E27FC236}">
                <a16:creationId xmlns:a16="http://schemas.microsoft.com/office/drawing/2014/main" id="{6C21607F-5890-6248-822B-36C9A5620878}"/>
              </a:ext>
            </a:extLst>
          </p:cNvPr>
          <p:cNvSpPr>
            <a:spLocks noGrp="1"/>
          </p:cNvSpPr>
          <p:nvPr>
            <p:ph idx="1"/>
          </p:nvPr>
        </p:nvSpPr>
        <p:spPr>
          <a:xfrm>
            <a:off x="625550" y="1928591"/>
            <a:ext cx="5364124" cy="3656720"/>
          </a:xfrm>
        </p:spPr>
        <p:txBody>
          <a:bodyPr>
            <a:normAutofit/>
          </a:bodyPr>
          <a:lstStyle/>
          <a:p>
            <a:r>
              <a:rPr lang="fr-FR" dirty="0" smtClean="0"/>
              <a:t>Menée au 5 ans. La dernière date de 2017.</a:t>
            </a:r>
          </a:p>
          <a:p>
            <a:r>
              <a:rPr lang="fr-FR" dirty="0" smtClean="0"/>
              <a:t>Fournit </a:t>
            </a:r>
            <a:r>
              <a:rPr lang="fr-FR" dirty="0"/>
              <a:t>des données exhaustives sur les personnes ayant une incapacité, par province et territoire et par groupe d'âge, ainsi que des renseignements sur les types et la sévérité des incapacités.</a:t>
            </a:r>
          </a:p>
        </p:txBody>
      </p:sp>
      <p:sp>
        <p:nvSpPr>
          <p:cNvPr id="4" name="Slide Number Placeholder 3">
            <a:extLst>
              <a:ext uri="{FF2B5EF4-FFF2-40B4-BE49-F238E27FC236}">
                <a16:creationId xmlns:a16="http://schemas.microsoft.com/office/drawing/2014/main" id="{D3DE9B18-EE6D-FD4A-BBF5-D72A146EE152}"/>
              </a:ext>
            </a:extLst>
          </p:cNvPr>
          <p:cNvSpPr>
            <a:spLocks noGrp="1"/>
          </p:cNvSpPr>
          <p:nvPr>
            <p:ph type="sldNum" sz="quarter" idx="12"/>
          </p:nvPr>
        </p:nvSpPr>
        <p:spPr/>
        <p:txBody>
          <a:bodyPr/>
          <a:lstStyle/>
          <a:p>
            <a:fld id="{EDB761FF-D525-D64B-8909-8CF25B3FD480}" type="slidenum">
              <a:rPr lang="en-US" smtClean="0"/>
              <a:pPr/>
              <a:t>9</a:t>
            </a:fld>
            <a:endParaRPr lang="en-US" dirty="0"/>
          </a:p>
        </p:txBody>
      </p:sp>
      <p:pic>
        <p:nvPicPr>
          <p:cNvPr id="6" name="Picture 5"/>
          <p:cNvPicPr>
            <a:picLocks noChangeAspect="1"/>
          </p:cNvPicPr>
          <p:nvPr/>
        </p:nvPicPr>
        <p:blipFill>
          <a:blip r:embed="rId3"/>
          <a:stretch>
            <a:fillRect/>
          </a:stretch>
        </p:blipFill>
        <p:spPr>
          <a:xfrm>
            <a:off x="7383438" y="1162149"/>
            <a:ext cx="4252339" cy="2558179"/>
          </a:xfrm>
          <a:prstGeom prst="rect">
            <a:avLst/>
          </a:prstGeom>
        </p:spPr>
      </p:pic>
      <p:sp>
        <p:nvSpPr>
          <p:cNvPr id="9" name="TextBox 8"/>
          <p:cNvSpPr txBox="1"/>
          <p:nvPr/>
        </p:nvSpPr>
        <p:spPr>
          <a:xfrm>
            <a:off x="4495105" y="5762263"/>
            <a:ext cx="1349793" cy="369332"/>
          </a:xfrm>
          <a:prstGeom prst="rect">
            <a:avLst/>
          </a:prstGeom>
          <a:noFill/>
        </p:spPr>
        <p:txBody>
          <a:bodyPr wrap="square" rtlCol="0">
            <a:spAutoFit/>
          </a:bodyPr>
          <a:lstStyle/>
          <a:p>
            <a:r>
              <a:rPr lang="fr-CA" b="1" dirty="0" smtClean="0"/>
              <a:t>ECI de 2012</a:t>
            </a:r>
            <a:endParaRPr lang="fr-CA" b="1" dirty="0"/>
          </a:p>
        </p:txBody>
      </p:sp>
    </p:spTree>
    <p:extLst>
      <p:ext uri="{BB962C8B-B14F-4D97-AF65-F5344CB8AC3E}">
        <p14:creationId xmlns:p14="http://schemas.microsoft.com/office/powerpoint/2010/main" val="3036785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9A87-B9FE-4140-BC5C-CFFC60D7958D}"/>
              </a:ext>
            </a:extLst>
          </p:cNvPr>
          <p:cNvSpPr>
            <a:spLocks noGrp="1"/>
          </p:cNvSpPr>
          <p:nvPr>
            <p:ph type="title"/>
          </p:nvPr>
        </p:nvSpPr>
        <p:spPr>
          <a:xfrm>
            <a:off x="625549" y="736357"/>
            <a:ext cx="10728251" cy="895042"/>
          </a:xfrm>
        </p:spPr>
        <p:txBody>
          <a:bodyPr>
            <a:normAutofit/>
          </a:bodyPr>
          <a:lstStyle/>
          <a:p>
            <a:r>
              <a:rPr lang="en-US" sz="3200" b="1" dirty="0" err="1" smtClean="0"/>
              <a:t>Données</a:t>
            </a:r>
            <a:r>
              <a:rPr lang="en-US" sz="3200" b="1" dirty="0" smtClean="0"/>
              <a:t> sur la santé - ECI</a:t>
            </a:r>
            <a:endParaRPr lang="en-US" sz="3200" b="1" dirty="0"/>
          </a:p>
        </p:txBody>
      </p:sp>
      <p:sp>
        <p:nvSpPr>
          <p:cNvPr id="3" name="Content Placeholder 2">
            <a:extLst>
              <a:ext uri="{FF2B5EF4-FFF2-40B4-BE49-F238E27FC236}">
                <a16:creationId xmlns:a16="http://schemas.microsoft.com/office/drawing/2014/main" id="{6C21607F-5890-6248-822B-36C9A5620878}"/>
              </a:ext>
            </a:extLst>
          </p:cNvPr>
          <p:cNvSpPr>
            <a:spLocks noGrp="1"/>
          </p:cNvSpPr>
          <p:nvPr>
            <p:ph idx="1"/>
          </p:nvPr>
        </p:nvSpPr>
        <p:spPr>
          <a:xfrm>
            <a:off x="734731" y="1915323"/>
            <a:ext cx="7836063" cy="4026922"/>
          </a:xfrm>
        </p:spPr>
        <p:txBody>
          <a:bodyPr>
            <a:normAutofit/>
          </a:bodyPr>
          <a:lstStyle/>
          <a:p>
            <a:r>
              <a:rPr lang="en-CA" sz="1800" b="1" dirty="0" smtClean="0">
                <a:latin typeface="Arial MT Std" panose="020B0402020200020204"/>
                <a:cs typeface="Arial" panose="020B0604020202020204" pitchFamily="34" charset="0"/>
              </a:rPr>
              <a:t>Tableau 13-10-0374-01</a:t>
            </a:r>
            <a:endParaRPr lang="en-CA" sz="1800" b="1" dirty="0">
              <a:latin typeface="Arial MT Std" panose="020B0402020200020204"/>
              <a:cs typeface="Arial" panose="020B0604020202020204" pitchFamily="34" charset="0"/>
            </a:endParaRPr>
          </a:p>
          <a:p>
            <a:pPr marL="457200" lvl="1" indent="0">
              <a:buNone/>
            </a:pPr>
            <a:r>
              <a:rPr lang="fr-FR" sz="1400" dirty="0"/>
              <a:t>Personnes avec et sans incapacité </a:t>
            </a:r>
            <a:r>
              <a:rPr lang="fr-FR" sz="1400" dirty="0" smtClean="0"/>
              <a:t>selon </a:t>
            </a:r>
            <a:r>
              <a:rPr lang="fr-FR" sz="1400" dirty="0"/>
              <a:t>le groupe </a:t>
            </a:r>
            <a:r>
              <a:rPr lang="fr-FR" sz="1400" dirty="0" smtClean="0"/>
              <a:t>d'âge et le sexe…</a:t>
            </a:r>
          </a:p>
          <a:p>
            <a:r>
              <a:rPr lang="en-CA" sz="1800" b="1" dirty="0" smtClean="0">
                <a:latin typeface="Arial MT Std" panose="020B0402020200020204"/>
                <a:cs typeface="Arial" panose="020B0604020202020204" pitchFamily="34" charset="0"/>
              </a:rPr>
              <a:t>Tableau 13-10-0375-01</a:t>
            </a:r>
          </a:p>
          <a:p>
            <a:pPr marL="457200" lvl="1" indent="0">
              <a:buNone/>
            </a:pPr>
            <a:r>
              <a:rPr lang="fr-FR" sz="1400" dirty="0" smtClean="0"/>
              <a:t>Sévérité </a:t>
            </a:r>
            <a:r>
              <a:rPr lang="fr-FR" sz="1400" dirty="0"/>
              <a:t>de l’incapacité pour les personnes ayant une </a:t>
            </a:r>
            <a:r>
              <a:rPr lang="fr-FR" sz="1400" dirty="0" smtClean="0"/>
              <a:t>incapacité </a:t>
            </a:r>
            <a:r>
              <a:rPr lang="fr-FR" sz="1400" dirty="0"/>
              <a:t>selon le groupe d’âge et le </a:t>
            </a:r>
            <a:r>
              <a:rPr lang="fr-FR" sz="1400" dirty="0" smtClean="0"/>
              <a:t>sexe…</a:t>
            </a:r>
            <a:endParaRPr lang="fr-FR" sz="1400" b="1" dirty="0">
              <a:latin typeface="Arial MT Std" panose="020B0402020200020204"/>
              <a:cs typeface="Arial" panose="020B0604020202020204" pitchFamily="34" charset="0"/>
            </a:endParaRPr>
          </a:p>
          <a:p>
            <a:r>
              <a:rPr lang="en-CA" sz="1800" b="1" dirty="0" smtClean="0">
                <a:latin typeface="Arial MT Std" panose="020B0402020200020204"/>
                <a:cs typeface="Arial" panose="020B0604020202020204" pitchFamily="34" charset="0"/>
              </a:rPr>
              <a:t>Tableau 13-10-0376-01</a:t>
            </a:r>
            <a:endParaRPr lang="en-CA" sz="1800" b="1" dirty="0">
              <a:latin typeface="Arial MT Std" panose="020B0402020200020204"/>
              <a:cs typeface="Arial" panose="020B0604020202020204" pitchFamily="34" charset="0"/>
            </a:endParaRPr>
          </a:p>
          <a:p>
            <a:pPr marL="457200" lvl="1" indent="0">
              <a:buNone/>
            </a:pPr>
            <a:r>
              <a:rPr lang="fr-FR" sz="1400" dirty="0" smtClean="0"/>
              <a:t>Types d</a:t>
            </a:r>
            <a:r>
              <a:rPr lang="fr-FR" sz="1400" dirty="0"/>
              <a:t>’incapacité pour les personnes ayant une selon le groupe d’âge et le </a:t>
            </a:r>
            <a:r>
              <a:rPr lang="fr-FR" sz="1400" dirty="0" smtClean="0"/>
              <a:t>sexe…</a:t>
            </a:r>
          </a:p>
          <a:p>
            <a:r>
              <a:rPr lang="en-CA" sz="1800" b="1" dirty="0" smtClean="0">
                <a:latin typeface="Arial MT Std" panose="020B0402020200020204"/>
                <a:cs typeface="Arial" panose="020B0604020202020204" pitchFamily="34" charset="0"/>
              </a:rPr>
              <a:t>Tableau 13-10-0377-01</a:t>
            </a:r>
            <a:endParaRPr lang="en-CA" sz="1800" b="1" dirty="0">
              <a:latin typeface="Arial MT Std" panose="020B0402020200020204"/>
              <a:cs typeface="Arial" panose="020B0604020202020204" pitchFamily="34" charset="0"/>
            </a:endParaRPr>
          </a:p>
          <a:p>
            <a:pPr marL="457200" lvl="1" indent="0">
              <a:buNone/>
            </a:pPr>
            <a:r>
              <a:rPr lang="fr-FR" sz="1400" dirty="0"/>
              <a:t>Situation d'activité des personnes ayant une incapacité et des personnes sans incapacité âgées de 25 à 64 ans, selon le groupe </a:t>
            </a:r>
            <a:r>
              <a:rPr lang="fr-FR" sz="1400" dirty="0" smtClean="0"/>
              <a:t>d'âge </a:t>
            </a:r>
            <a:r>
              <a:rPr lang="fr-FR" sz="1400" dirty="0"/>
              <a:t>et le </a:t>
            </a:r>
            <a:r>
              <a:rPr lang="fr-FR" sz="1400" dirty="0" smtClean="0"/>
              <a:t>sexe…</a:t>
            </a:r>
          </a:p>
          <a:p>
            <a:r>
              <a:rPr lang="en-CA" sz="1800" b="1" dirty="0" smtClean="0">
                <a:latin typeface="Arial MT Std" panose="020B0402020200020204"/>
                <a:cs typeface="Arial" panose="020B0604020202020204" pitchFamily="34" charset="0"/>
              </a:rPr>
              <a:t>Tableau 13-10-0378-01</a:t>
            </a:r>
            <a:endParaRPr lang="en-CA" sz="1800" b="1" dirty="0">
              <a:latin typeface="Arial MT Std" panose="020B0402020200020204"/>
              <a:cs typeface="Arial" panose="020B0604020202020204" pitchFamily="34" charset="0"/>
            </a:endParaRPr>
          </a:p>
          <a:p>
            <a:pPr marL="457200" lvl="1" indent="0">
              <a:buNone/>
            </a:pPr>
            <a:r>
              <a:rPr lang="fr-FR" sz="1400" dirty="0" smtClean="0"/>
              <a:t>Plus haut certificat, diplôme ou grade des personnes avec et sans incapacité âgées de 25 à 64 ans, selon la sévérité, le groupe d’âge et le sexe, Canada seulement</a:t>
            </a:r>
            <a:endParaRPr lang="fr-FR" sz="1400" dirty="0"/>
          </a:p>
        </p:txBody>
      </p:sp>
      <p:sp>
        <p:nvSpPr>
          <p:cNvPr id="4" name="Slide Number Placeholder 3">
            <a:extLst>
              <a:ext uri="{FF2B5EF4-FFF2-40B4-BE49-F238E27FC236}">
                <a16:creationId xmlns:a16="http://schemas.microsoft.com/office/drawing/2014/main" id="{D3DE9B18-EE6D-FD4A-BBF5-D72A146EE152}"/>
              </a:ext>
            </a:extLst>
          </p:cNvPr>
          <p:cNvSpPr>
            <a:spLocks noGrp="1"/>
          </p:cNvSpPr>
          <p:nvPr>
            <p:ph type="sldNum" sz="quarter" idx="12"/>
          </p:nvPr>
        </p:nvSpPr>
        <p:spPr/>
        <p:txBody>
          <a:bodyPr/>
          <a:lstStyle/>
          <a:p>
            <a:fld id="{EDB761FF-D525-D64B-8909-8CF25B3FD480}" type="slidenum">
              <a:rPr lang="en-US" smtClean="0"/>
              <a:pPr/>
              <a:t>10</a:t>
            </a:fld>
            <a:endParaRPr lang="en-US" dirty="0"/>
          </a:p>
        </p:txBody>
      </p:sp>
      <p:pic>
        <p:nvPicPr>
          <p:cNvPr id="5" name="Picture 4"/>
          <p:cNvPicPr>
            <a:picLocks noChangeAspect="1"/>
          </p:cNvPicPr>
          <p:nvPr/>
        </p:nvPicPr>
        <p:blipFill rotWithShape="1">
          <a:blip r:embed="rId2"/>
          <a:srcRect l="57042"/>
          <a:stretch/>
        </p:blipFill>
        <p:spPr>
          <a:xfrm>
            <a:off x="8849489" y="2556312"/>
            <a:ext cx="3116923" cy="1992605"/>
          </a:xfrm>
          <a:prstGeom prst="rect">
            <a:avLst/>
          </a:prstGeom>
        </p:spPr>
      </p:pic>
      <p:pic>
        <p:nvPicPr>
          <p:cNvPr id="7" name="Picture 6"/>
          <p:cNvPicPr>
            <a:picLocks noChangeAspect="1"/>
          </p:cNvPicPr>
          <p:nvPr/>
        </p:nvPicPr>
        <p:blipFill rotWithShape="1">
          <a:blip r:embed="rId2"/>
          <a:srcRect r="46181"/>
          <a:stretch/>
        </p:blipFill>
        <p:spPr>
          <a:xfrm>
            <a:off x="6811149" y="562070"/>
            <a:ext cx="4191154" cy="2138658"/>
          </a:xfrm>
          <a:prstGeom prst="rect">
            <a:avLst/>
          </a:prstGeom>
        </p:spPr>
      </p:pic>
    </p:spTree>
    <p:extLst>
      <p:ext uri="{BB962C8B-B14F-4D97-AF65-F5344CB8AC3E}">
        <p14:creationId xmlns:p14="http://schemas.microsoft.com/office/powerpoint/2010/main" val="1799279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9A87-B9FE-4140-BC5C-CFFC60D7958D}"/>
              </a:ext>
            </a:extLst>
          </p:cNvPr>
          <p:cNvSpPr>
            <a:spLocks noGrp="1"/>
          </p:cNvSpPr>
          <p:nvPr>
            <p:ph type="title"/>
          </p:nvPr>
        </p:nvSpPr>
        <p:spPr>
          <a:xfrm>
            <a:off x="625549" y="736357"/>
            <a:ext cx="10728251" cy="895042"/>
          </a:xfrm>
        </p:spPr>
        <p:txBody>
          <a:bodyPr>
            <a:normAutofit/>
          </a:bodyPr>
          <a:lstStyle/>
          <a:p>
            <a:r>
              <a:rPr lang="en-US" sz="3200" b="1" dirty="0" err="1" smtClean="0"/>
              <a:t>Données</a:t>
            </a:r>
            <a:r>
              <a:rPr lang="en-US" sz="3200" b="1" dirty="0" smtClean="0"/>
              <a:t> sur la santé – </a:t>
            </a:r>
            <a:r>
              <a:rPr lang="en-US" sz="3200" b="1" dirty="0" err="1" smtClean="0"/>
              <a:t>Autres</a:t>
            </a:r>
            <a:r>
              <a:rPr lang="en-US" sz="3200" b="1" dirty="0" smtClean="0"/>
              <a:t> sources</a:t>
            </a:r>
            <a:endParaRPr lang="en-US" sz="3200" b="1" dirty="0"/>
          </a:p>
        </p:txBody>
      </p:sp>
      <p:sp>
        <p:nvSpPr>
          <p:cNvPr id="3" name="Content Placeholder 2">
            <a:extLst>
              <a:ext uri="{FF2B5EF4-FFF2-40B4-BE49-F238E27FC236}">
                <a16:creationId xmlns:a16="http://schemas.microsoft.com/office/drawing/2014/main" id="{6C21607F-5890-6248-822B-36C9A5620878}"/>
              </a:ext>
            </a:extLst>
          </p:cNvPr>
          <p:cNvSpPr>
            <a:spLocks noGrp="1"/>
          </p:cNvSpPr>
          <p:nvPr>
            <p:ph idx="1"/>
          </p:nvPr>
        </p:nvSpPr>
        <p:spPr>
          <a:xfrm>
            <a:off x="625549" y="1936277"/>
            <a:ext cx="9760397" cy="3656720"/>
          </a:xfrm>
        </p:spPr>
        <p:txBody>
          <a:bodyPr>
            <a:normAutofit/>
          </a:bodyPr>
          <a:lstStyle/>
          <a:p>
            <a:pPr marL="285750" lvl="1" indent="-285750">
              <a:spcBef>
                <a:spcPts val="1200"/>
              </a:spcBef>
            </a:pPr>
            <a:r>
              <a:rPr lang="en-CA" sz="2400" dirty="0" err="1" smtClean="0"/>
              <a:t>Statistique</a:t>
            </a:r>
            <a:r>
              <a:rPr lang="en-CA" sz="2400" dirty="0" smtClean="0"/>
              <a:t> de </a:t>
            </a:r>
            <a:r>
              <a:rPr lang="en-CA" sz="2400" dirty="0" err="1" smtClean="0"/>
              <a:t>l’état</a:t>
            </a:r>
            <a:r>
              <a:rPr lang="en-CA" sz="2400" dirty="0" smtClean="0"/>
              <a:t> civil – Base de </a:t>
            </a:r>
            <a:r>
              <a:rPr lang="en-CA" sz="2400" dirty="0" err="1" smtClean="0"/>
              <a:t>données</a:t>
            </a:r>
            <a:r>
              <a:rPr lang="en-CA" sz="2400" dirty="0" smtClean="0"/>
              <a:t> sur les naissances</a:t>
            </a:r>
          </a:p>
          <a:p>
            <a:pPr marL="285750" lvl="1" indent="-285750">
              <a:spcBef>
                <a:spcPts val="1200"/>
              </a:spcBef>
            </a:pPr>
            <a:r>
              <a:rPr lang="en-CA" sz="2400" dirty="0" err="1"/>
              <a:t>Statistique</a:t>
            </a:r>
            <a:r>
              <a:rPr lang="en-CA" sz="2400" dirty="0"/>
              <a:t> de </a:t>
            </a:r>
            <a:r>
              <a:rPr lang="en-CA" sz="2400" dirty="0" err="1"/>
              <a:t>l’état</a:t>
            </a:r>
            <a:r>
              <a:rPr lang="en-CA" sz="2400" dirty="0"/>
              <a:t> civil – Base de </a:t>
            </a:r>
            <a:r>
              <a:rPr lang="en-CA" sz="2400" dirty="0" err="1"/>
              <a:t>données</a:t>
            </a:r>
            <a:r>
              <a:rPr lang="en-CA" sz="2400" dirty="0"/>
              <a:t> sur les </a:t>
            </a:r>
            <a:r>
              <a:rPr lang="en-CA" sz="2400" dirty="0" err="1" smtClean="0"/>
              <a:t>décès</a:t>
            </a:r>
            <a:endParaRPr lang="en-CA" sz="2400" dirty="0"/>
          </a:p>
          <a:p>
            <a:pPr marL="285750" lvl="1" indent="-285750">
              <a:spcBef>
                <a:spcPts val="1200"/>
              </a:spcBef>
            </a:pPr>
            <a:r>
              <a:rPr lang="en-CA" sz="2400" dirty="0" err="1"/>
              <a:t>Statistique</a:t>
            </a:r>
            <a:r>
              <a:rPr lang="en-CA" sz="2400" dirty="0"/>
              <a:t> de </a:t>
            </a:r>
            <a:r>
              <a:rPr lang="en-CA" sz="2400" dirty="0" err="1"/>
              <a:t>l’état</a:t>
            </a:r>
            <a:r>
              <a:rPr lang="en-CA" sz="2400" dirty="0"/>
              <a:t> civil – Base de </a:t>
            </a:r>
            <a:r>
              <a:rPr lang="en-CA" sz="2400" dirty="0" err="1"/>
              <a:t>données</a:t>
            </a:r>
            <a:r>
              <a:rPr lang="en-CA" sz="2400" dirty="0"/>
              <a:t> sur les </a:t>
            </a:r>
            <a:r>
              <a:rPr lang="en-CA" sz="2400" dirty="0" err="1" smtClean="0"/>
              <a:t>mortinaissances</a:t>
            </a:r>
            <a:endParaRPr lang="en-CA" sz="2400" dirty="0" smtClean="0"/>
          </a:p>
          <a:p>
            <a:pPr marL="285750" lvl="1" indent="-285750">
              <a:spcBef>
                <a:spcPts val="1200"/>
              </a:spcBef>
            </a:pPr>
            <a:r>
              <a:rPr lang="fr-FR" sz="2400" dirty="0"/>
              <a:t>Base canadienne de données des coroners et des médecins </a:t>
            </a:r>
            <a:r>
              <a:rPr lang="fr-FR" sz="2400" dirty="0" smtClean="0"/>
              <a:t>légistes</a:t>
            </a:r>
          </a:p>
          <a:p>
            <a:pPr marL="285750" lvl="1" indent="-285750">
              <a:spcBef>
                <a:spcPts val="1200"/>
              </a:spcBef>
            </a:pPr>
            <a:r>
              <a:rPr lang="en-CA" sz="2400" dirty="0" err="1" smtClean="0"/>
              <a:t>Registre</a:t>
            </a:r>
            <a:r>
              <a:rPr lang="en-CA" sz="2400" dirty="0" smtClean="0"/>
              <a:t> </a:t>
            </a:r>
            <a:r>
              <a:rPr lang="en-CA" sz="2400" dirty="0" err="1" smtClean="0"/>
              <a:t>canadien</a:t>
            </a:r>
            <a:r>
              <a:rPr lang="en-CA" sz="2400" dirty="0" smtClean="0"/>
              <a:t> du cancer</a:t>
            </a:r>
            <a:endParaRPr lang="en-CA" sz="2400" dirty="0"/>
          </a:p>
        </p:txBody>
      </p:sp>
      <p:sp>
        <p:nvSpPr>
          <p:cNvPr id="4" name="Slide Number Placeholder 3">
            <a:extLst>
              <a:ext uri="{FF2B5EF4-FFF2-40B4-BE49-F238E27FC236}">
                <a16:creationId xmlns:a16="http://schemas.microsoft.com/office/drawing/2014/main" id="{D3DE9B18-EE6D-FD4A-BBF5-D72A146EE152}"/>
              </a:ext>
            </a:extLst>
          </p:cNvPr>
          <p:cNvSpPr>
            <a:spLocks noGrp="1"/>
          </p:cNvSpPr>
          <p:nvPr>
            <p:ph type="sldNum" sz="quarter" idx="12"/>
          </p:nvPr>
        </p:nvSpPr>
        <p:spPr/>
        <p:txBody>
          <a:bodyPr/>
          <a:lstStyle/>
          <a:p>
            <a:fld id="{EDB761FF-D525-D64B-8909-8CF25B3FD480}" type="slidenum">
              <a:rPr lang="en-US" smtClean="0"/>
              <a:pPr/>
              <a:t>11</a:t>
            </a:fld>
            <a:endParaRPr lang="en-US" dirty="0"/>
          </a:p>
        </p:txBody>
      </p:sp>
    </p:spTree>
    <p:extLst>
      <p:ext uri="{BB962C8B-B14F-4D97-AF65-F5344CB8AC3E}">
        <p14:creationId xmlns:p14="http://schemas.microsoft.com/office/powerpoint/2010/main" val="505319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9A87-B9FE-4140-BC5C-CFFC60D7958D}"/>
              </a:ext>
            </a:extLst>
          </p:cNvPr>
          <p:cNvSpPr>
            <a:spLocks noGrp="1"/>
          </p:cNvSpPr>
          <p:nvPr>
            <p:ph type="title"/>
          </p:nvPr>
        </p:nvSpPr>
        <p:spPr>
          <a:xfrm>
            <a:off x="753979" y="736357"/>
            <a:ext cx="10515600" cy="895042"/>
          </a:xfrm>
        </p:spPr>
        <p:txBody>
          <a:bodyPr>
            <a:normAutofit/>
          </a:bodyPr>
          <a:lstStyle/>
          <a:p>
            <a:r>
              <a:rPr lang="en-US" sz="3200" b="1" dirty="0" err="1" smtClean="0"/>
              <a:t>Données</a:t>
            </a:r>
            <a:r>
              <a:rPr lang="en-US" sz="3200" b="1" dirty="0" smtClean="0"/>
              <a:t> sur la santé </a:t>
            </a:r>
            <a:endParaRPr lang="en-US" sz="3200" b="1" dirty="0"/>
          </a:p>
        </p:txBody>
      </p:sp>
      <p:sp>
        <p:nvSpPr>
          <p:cNvPr id="3" name="Content Placeholder 2">
            <a:extLst>
              <a:ext uri="{FF2B5EF4-FFF2-40B4-BE49-F238E27FC236}">
                <a16:creationId xmlns:a16="http://schemas.microsoft.com/office/drawing/2014/main" id="{6C21607F-5890-6248-822B-36C9A5620878}"/>
              </a:ext>
            </a:extLst>
          </p:cNvPr>
          <p:cNvSpPr>
            <a:spLocks noGrp="1"/>
          </p:cNvSpPr>
          <p:nvPr>
            <p:ph idx="1"/>
          </p:nvPr>
        </p:nvSpPr>
        <p:spPr>
          <a:xfrm>
            <a:off x="753979" y="1901169"/>
            <a:ext cx="10515600" cy="3656720"/>
          </a:xfrm>
        </p:spPr>
        <p:txBody>
          <a:bodyPr>
            <a:normAutofit/>
          </a:bodyPr>
          <a:lstStyle/>
          <a:p>
            <a:pPr marL="0" indent="0">
              <a:buNone/>
            </a:pPr>
            <a:r>
              <a:rPr lang="fr-CA" dirty="0" smtClean="0"/>
              <a:t>Nos principales données sur la santé proviennent de: </a:t>
            </a:r>
          </a:p>
          <a:p>
            <a:r>
              <a:rPr lang="fr-CA" dirty="0" smtClean="0"/>
              <a:t>Enquête sur la santé dans les collectivités canadiennes (ESCC)</a:t>
            </a:r>
          </a:p>
          <a:p>
            <a:r>
              <a:rPr lang="fr-CA" dirty="0" smtClean="0"/>
              <a:t>Enquête canadienne sur les mesures de la santé (ESMC)</a:t>
            </a:r>
          </a:p>
          <a:p>
            <a:r>
              <a:rPr lang="fr-CA" dirty="0" smtClean="0"/>
              <a:t>Enquête canadienne sur l’incapacité (ECI)</a:t>
            </a:r>
            <a:endParaRPr lang="fr-FR" dirty="0"/>
          </a:p>
        </p:txBody>
      </p:sp>
      <p:sp>
        <p:nvSpPr>
          <p:cNvPr id="4" name="Slide Number Placeholder 3">
            <a:extLst>
              <a:ext uri="{FF2B5EF4-FFF2-40B4-BE49-F238E27FC236}">
                <a16:creationId xmlns:a16="http://schemas.microsoft.com/office/drawing/2014/main" id="{D3DE9B18-EE6D-FD4A-BBF5-D72A146EE152}"/>
              </a:ext>
            </a:extLst>
          </p:cNvPr>
          <p:cNvSpPr>
            <a:spLocks noGrp="1"/>
          </p:cNvSpPr>
          <p:nvPr>
            <p:ph type="sldNum" sz="quarter" idx="12"/>
          </p:nvPr>
        </p:nvSpPr>
        <p:spPr/>
        <p:txBody>
          <a:bodyPr/>
          <a:lstStyle/>
          <a:p>
            <a:fld id="{EDB761FF-D525-D64B-8909-8CF25B3FD480}" type="slidenum">
              <a:rPr lang="en-US" smtClean="0"/>
              <a:pPr/>
              <a:t>1</a:t>
            </a:fld>
            <a:endParaRPr lang="en-US" dirty="0"/>
          </a:p>
        </p:txBody>
      </p:sp>
      <p:pic>
        <p:nvPicPr>
          <p:cNvPr id="5" name="Picture 4"/>
          <p:cNvPicPr>
            <a:picLocks noChangeAspect="1"/>
          </p:cNvPicPr>
          <p:nvPr/>
        </p:nvPicPr>
        <p:blipFill>
          <a:blip r:embed="rId2"/>
          <a:stretch>
            <a:fillRect/>
          </a:stretch>
        </p:blipFill>
        <p:spPr>
          <a:xfrm>
            <a:off x="4602462" y="4158217"/>
            <a:ext cx="2196013" cy="1748677"/>
          </a:xfrm>
          <a:prstGeom prst="rect">
            <a:avLst/>
          </a:prstGeom>
        </p:spPr>
      </p:pic>
      <p:pic>
        <p:nvPicPr>
          <p:cNvPr id="6" name="Picture 5"/>
          <p:cNvPicPr>
            <a:picLocks noChangeAspect="1"/>
          </p:cNvPicPr>
          <p:nvPr/>
        </p:nvPicPr>
        <p:blipFill>
          <a:blip r:embed="rId3"/>
          <a:stretch>
            <a:fillRect/>
          </a:stretch>
        </p:blipFill>
        <p:spPr>
          <a:xfrm>
            <a:off x="1859483" y="4158218"/>
            <a:ext cx="2142887" cy="1748677"/>
          </a:xfrm>
          <a:prstGeom prst="rect">
            <a:avLst/>
          </a:prstGeom>
        </p:spPr>
      </p:pic>
      <p:pic>
        <p:nvPicPr>
          <p:cNvPr id="7" name="Picture 6"/>
          <p:cNvPicPr>
            <a:picLocks noChangeAspect="1"/>
          </p:cNvPicPr>
          <p:nvPr/>
        </p:nvPicPr>
        <p:blipFill>
          <a:blip r:embed="rId4"/>
          <a:stretch>
            <a:fillRect/>
          </a:stretch>
        </p:blipFill>
        <p:spPr>
          <a:xfrm>
            <a:off x="7738871" y="1348585"/>
            <a:ext cx="4316513" cy="4004673"/>
          </a:xfrm>
          <a:prstGeom prst="rect">
            <a:avLst/>
          </a:prstGeom>
        </p:spPr>
      </p:pic>
    </p:spTree>
    <p:extLst>
      <p:ext uri="{BB962C8B-B14F-4D97-AF65-F5344CB8AC3E}">
        <p14:creationId xmlns:p14="http://schemas.microsoft.com/office/powerpoint/2010/main" val="3026644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9A87-B9FE-4140-BC5C-CFFC60D7958D}"/>
              </a:ext>
            </a:extLst>
          </p:cNvPr>
          <p:cNvSpPr>
            <a:spLocks noGrp="1"/>
          </p:cNvSpPr>
          <p:nvPr>
            <p:ph type="title"/>
          </p:nvPr>
        </p:nvSpPr>
        <p:spPr>
          <a:xfrm>
            <a:off x="717884" y="736357"/>
            <a:ext cx="10515600" cy="895042"/>
          </a:xfrm>
        </p:spPr>
        <p:txBody>
          <a:bodyPr>
            <a:normAutofit/>
          </a:bodyPr>
          <a:lstStyle/>
          <a:p>
            <a:r>
              <a:rPr lang="en-US" sz="3200" b="1" dirty="0" err="1" smtClean="0"/>
              <a:t>Données</a:t>
            </a:r>
            <a:r>
              <a:rPr lang="en-US" sz="3200" b="1" dirty="0" smtClean="0"/>
              <a:t> sur la santé - ESCC</a:t>
            </a:r>
            <a:endParaRPr lang="en-US" sz="3200" b="1" dirty="0"/>
          </a:p>
        </p:txBody>
      </p:sp>
      <p:sp>
        <p:nvSpPr>
          <p:cNvPr id="3" name="Content Placeholder 2">
            <a:extLst>
              <a:ext uri="{FF2B5EF4-FFF2-40B4-BE49-F238E27FC236}">
                <a16:creationId xmlns:a16="http://schemas.microsoft.com/office/drawing/2014/main" id="{6C21607F-5890-6248-822B-36C9A5620878}"/>
              </a:ext>
            </a:extLst>
          </p:cNvPr>
          <p:cNvSpPr>
            <a:spLocks noGrp="1"/>
          </p:cNvSpPr>
          <p:nvPr>
            <p:ph idx="1"/>
          </p:nvPr>
        </p:nvSpPr>
        <p:spPr>
          <a:xfrm>
            <a:off x="625549" y="2250175"/>
            <a:ext cx="10515600" cy="3656720"/>
          </a:xfrm>
        </p:spPr>
        <p:txBody>
          <a:bodyPr>
            <a:normAutofit/>
          </a:bodyPr>
          <a:lstStyle/>
          <a:p>
            <a:r>
              <a:rPr lang="fr-CA" b="1" dirty="0"/>
              <a:t>C</a:t>
            </a:r>
            <a:r>
              <a:rPr lang="fr-CA" b="1" dirty="0" smtClean="0"/>
              <a:t>omposante annuelle (données annuelles)</a:t>
            </a:r>
          </a:p>
          <a:p>
            <a:pPr lvl="1"/>
            <a:r>
              <a:rPr lang="fr-CA" dirty="0" smtClean="0"/>
              <a:t>Variables telles que l’a</a:t>
            </a:r>
            <a:r>
              <a:rPr lang="fr-FR" dirty="0" err="1" smtClean="0"/>
              <a:t>nnée</a:t>
            </a:r>
            <a:r>
              <a:rPr lang="fr-FR" dirty="0" smtClean="0"/>
              <a:t> d'immigration, la citoyenneté, le groupe autochtone, la langue maternelle, la première </a:t>
            </a:r>
            <a:r>
              <a:rPr lang="fr-FR" dirty="0"/>
              <a:t>langue officielle </a:t>
            </a:r>
            <a:r>
              <a:rPr lang="fr-FR" dirty="0" smtClean="0"/>
              <a:t>parlée, le nombre </a:t>
            </a:r>
            <a:r>
              <a:rPr lang="fr-FR" dirty="0"/>
              <a:t>des </a:t>
            </a:r>
            <a:r>
              <a:rPr lang="fr-FR" dirty="0" smtClean="0"/>
              <a:t>ménages, la santé </a:t>
            </a:r>
            <a:r>
              <a:rPr lang="fr-FR" dirty="0"/>
              <a:t>perçue de la </a:t>
            </a:r>
            <a:r>
              <a:rPr lang="fr-FR" dirty="0" smtClean="0"/>
              <a:t>personne (catégorie et proportion), le sexe, etc.</a:t>
            </a:r>
            <a:endParaRPr lang="fr-CA" dirty="0" smtClean="0"/>
          </a:p>
          <a:p>
            <a:r>
              <a:rPr lang="fr-CA" b="1" dirty="0" smtClean="0"/>
              <a:t>Composantes occasionnelles</a:t>
            </a:r>
          </a:p>
          <a:p>
            <a:pPr lvl="1"/>
            <a:r>
              <a:rPr lang="fr-CA" dirty="0" smtClean="0"/>
              <a:t>Ce sont des composantes à propos de sujets spécifiques qui sont greffées à la partie annuelle de l’ESCC. Les sujets varient du vieillissement en santé, la santé mentale, la n</a:t>
            </a:r>
            <a:r>
              <a:rPr lang="en-CA" dirty="0" err="1" smtClean="0"/>
              <a:t>utrition</a:t>
            </a:r>
            <a:r>
              <a:rPr lang="en-CA" dirty="0" smtClean="0"/>
              <a:t>, etc.</a:t>
            </a:r>
            <a:endParaRPr lang="en-CA" dirty="0"/>
          </a:p>
          <a:p>
            <a:pPr lvl="1"/>
            <a:r>
              <a:rPr lang="en-CA" dirty="0"/>
              <a:t>These are not collected on a consistent basis like the CCHS Annual Component</a:t>
            </a:r>
            <a:endParaRPr lang="fr-CA" dirty="0"/>
          </a:p>
          <a:p>
            <a:pPr lvl="1"/>
            <a:endParaRPr lang="fr-CA" dirty="0" smtClean="0"/>
          </a:p>
          <a:p>
            <a:r>
              <a:rPr lang="fr-FR" dirty="0" smtClean="0"/>
              <a:t>Comprend des données pour le Canada et les provinces, mais aussi au niveau infra-provincial (régions socio-sanitaires ou combinaison de régions socio-sanitaires)</a:t>
            </a:r>
            <a:endParaRPr lang="fr-FR" dirty="0"/>
          </a:p>
        </p:txBody>
      </p:sp>
      <p:sp>
        <p:nvSpPr>
          <p:cNvPr id="4" name="Slide Number Placeholder 3">
            <a:extLst>
              <a:ext uri="{FF2B5EF4-FFF2-40B4-BE49-F238E27FC236}">
                <a16:creationId xmlns:a16="http://schemas.microsoft.com/office/drawing/2014/main" id="{D3DE9B18-EE6D-FD4A-BBF5-D72A146EE152}"/>
              </a:ext>
            </a:extLst>
          </p:cNvPr>
          <p:cNvSpPr>
            <a:spLocks noGrp="1"/>
          </p:cNvSpPr>
          <p:nvPr>
            <p:ph type="sldNum" sz="quarter" idx="12"/>
          </p:nvPr>
        </p:nvSpPr>
        <p:spPr/>
        <p:txBody>
          <a:bodyPr/>
          <a:lstStyle/>
          <a:p>
            <a:fld id="{EDB761FF-D525-D64B-8909-8CF25B3FD480}" type="slidenum">
              <a:rPr lang="en-US" smtClean="0"/>
              <a:pPr/>
              <a:t>2</a:t>
            </a:fld>
            <a:endParaRPr lang="en-US" dirty="0"/>
          </a:p>
        </p:txBody>
      </p:sp>
      <p:pic>
        <p:nvPicPr>
          <p:cNvPr id="5" name="Picture 4"/>
          <p:cNvPicPr>
            <a:picLocks noChangeAspect="1"/>
          </p:cNvPicPr>
          <p:nvPr/>
        </p:nvPicPr>
        <p:blipFill>
          <a:blip r:embed="rId2"/>
          <a:stretch>
            <a:fillRect/>
          </a:stretch>
        </p:blipFill>
        <p:spPr>
          <a:xfrm>
            <a:off x="6906870" y="489767"/>
            <a:ext cx="2385150" cy="1844630"/>
          </a:xfrm>
          <a:prstGeom prst="rect">
            <a:avLst/>
          </a:prstGeom>
        </p:spPr>
      </p:pic>
    </p:spTree>
    <p:extLst>
      <p:ext uri="{BB962C8B-B14F-4D97-AF65-F5344CB8AC3E}">
        <p14:creationId xmlns:p14="http://schemas.microsoft.com/office/powerpoint/2010/main" val="1510094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9A87-B9FE-4140-BC5C-CFFC60D7958D}"/>
              </a:ext>
            </a:extLst>
          </p:cNvPr>
          <p:cNvSpPr>
            <a:spLocks noGrp="1"/>
          </p:cNvSpPr>
          <p:nvPr>
            <p:ph type="title"/>
          </p:nvPr>
        </p:nvSpPr>
        <p:spPr>
          <a:xfrm>
            <a:off x="625549" y="736357"/>
            <a:ext cx="10515600" cy="895042"/>
          </a:xfrm>
        </p:spPr>
        <p:txBody>
          <a:bodyPr>
            <a:normAutofit/>
          </a:bodyPr>
          <a:lstStyle/>
          <a:p>
            <a:r>
              <a:rPr lang="en-US" sz="3200" b="1" dirty="0" err="1" smtClean="0"/>
              <a:t>Données</a:t>
            </a:r>
            <a:r>
              <a:rPr lang="en-US" sz="3200" b="1" dirty="0" smtClean="0"/>
              <a:t> sur la santé – ESCC</a:t>
            </a:r>
            <a:endParaRPr lang="en-US" sz="3200" b="1" dirty="0"/>
          </a:p>
        </p:txBody>
      </p:sp>
      <p:sp>
        <p:nvSpPr>
          <p:cNvPr id="3" name="Content Placeholder 2">
            <a:extLst>
              <a:ext uri="{FF2B5EF4-FFF2-40B4-BE49-F238E27FC236}">
                <a16:creationId xmlns:a16="http://schemas.microsoft.com/office/drawing/2014/main" id="{6C21607F-5890-6248-822B-36C9A5620878}"/>
              </a:ext>
            </a:extLst>
          </p:cNvPr>
          <p:cNvSpPr>
            <a:spLocks noGrp="1"/>
          </p:cNvSpPr>
          <p:nvPr>
            <p:ph idx="1"/>
          </p:nvPr>
        </p:nvSpPr>
        <p:spPr>
          <a:xfrm>
            <a:off x="625549" y="1961417"/>
            <a:ext cx="10843238" cy="3656720"/>
          </a:xfrm>
        </p:spPr>
        <p:txBody>
          <a:bodyPr>
            <a:normAutofit/>
          </a:bodyPr>
          <a:lstStyle/>
          <a:p>
            <a:r>
              <a:rPr lang="fr-CA" b="1" dirty="0" smtClean="0"/>
              <a:t>Tableau 13-10-0096-01 (anciennement CANSIM 105-0508)</a:t>
            </a:r>
          </a:p>
          <a:p>
            <a:pPr lvl="1"/>
            <a:r>
              <a:rPr lang="fr-CA" dirty="0"/>
              <a:t>Caractéristiques de la santé, estimations annuelles, selon le groupe d’âge et le sexe, Canada (sauf les territoires) et </a:t>
            </a:r>
            <a:r>
              <a:rPr lang="fr-CA" dirty="0" smtClean="0"/>
              <a:t>provinces</a:t>
            </a:r>
          </a:p>
          <a:p>
            <a:pPr lvl="1"/>
            <a:r>
              <a:rPr lang="fr-CA" dirty="0" smtClean="0"/>
              <a:t>Tableaux distincts </a:t>
            </a:r>
            <a:r>
              <a:rPr lang="fr-CA" b="1" dirty="0" smtClean="0"/>
              <a:t>13-10-0096-02 à 25</a:t>
            </a:r>
            <a:r>
              <a:rPr lang="fr-CA" dirty="0" smtClean="0"/>
              <a:t>: santé perçue, arthrite, diabète, asthme, hypertension, fumeurs, consommation abusive d’alcool, </a:t>
            </a:r>
            <a:r>
              <a:rPr lang="fr-CA" dirty="0" err="1" smtClean="0"/>
              <a:t>etc</a:t>
            </a:r>
            <a:endParaRPr lang="fr-CA" dirty="0" smtClean="0"/>
          </a:p>
          <a:p>
            <a:r>
              <a:rPr lang="fr-CA" b="1" dirty="0"/>
              <a:t>Tableau </a:t>
            </a:r>
            <a:r>
              <a:rPr lang="fr-CA" b="1" dirty="0" smtClean="0"/>
              <a:t>13-10-0097-01 </a:t>
            </a:r>
            <a:r>
              <a:rPr lang="fr-CA" b="1" dirty="0"/>
              <a:t>(anciennement CANSIM </a:t>
            </a:r>
            <a:r>
              <a:rPr lang="fr-CA" b="1" dirty="0" smtClean="0"/>
              <a:t>105-0511)</a:t>
            </a:r>
            <a:endParaRPr lang="fr-CA" b="1" dirty="0"/>
          </a:p>
          <a:p>
            <a:pPr lvl="1"/>
            <a:r>
              <a:rPr lang="fr-CA" dirty="0" smtClean="0"/>
              <a:t>Caractéristique de la santé, estimations annuelles, selon le quintile de revenu du ménage et le plus haut niveau de scolarité du ménage, Canada (sauf les territoires) et provinces</a:t>
            </a:r>
          </a:p>
          <a:p>
            <a:r>
              <a:rPr lang="fr-CA" b="1" dirty="0"/>
              <a:t>Tableau 13-10-0450-01 (anciennement CANSIM 105-0282)</a:t>
            </a:r>
          </a:p>
          <a:p>
            <a:pPr lvl="1"/>
            <a:r>
              <a:rPr lang="fr-CA" dirty="0"/>
              <a:t>Satisfaction des patients à l’égard des plus récents soins reçus d’un médecin au cours des 12 derniers mois, selon le groupe d’âge et le sexe</a:t>
            </a:r>
            <a:r>
              <a:rPr lang="fr-CA" dirty="0" smtClean="0"/>
              <a:t>, </a:t>
            </a:r>
            <a:r>
              <a:rPr lang="fr-CA" dirty="0"/>
              <a:t>population à domicile de 15 ans et </a:t>
            </a:r>
            <a:r>
              <a:rPr lang="fr-CA" dirty="0" smtClean="0"/>
              <a:t>plus, Canada, provinces et territoires</a:t>
            </a:r>
            <a:endParaRPr lang="fr-CA" dirty="0"/>
          </a:p>
        </p:txBody>
      </p:sp>
      <p:sp>
        <p:nvSpPr>
          <p:cNvPr id="4" name="Slide Number Placeholder 3">
            <a:extLst>
              <a:ext uri="{FF2B5EF4-FFF2-40B4-BE49-F238E27FC236}">
                <a16:creationId xmlns:a16="http://schemas.microsoft.com/office/drawing/2014/main" id="{D3DE9B18-EE6D-FD4A-BBF5-D72A146EE152}"/>
              </a:ext>
            </a:extLst>
          </p:cNvPr>
          <p:cNvSpPr>
            <a:spLocks noGrp="1"/>
          </p:cNvSpPr>
          <p:nvPr>
            <p:ph type="sldNum" sz="quarter" idx="12"/>
          </p:nvPr>
        </p:nvSpPr>
        <p:spPr/>
        <p:txBody>
          <a:bodyPr/>
          <a:lstStyle/>
          <a:p>
            <a:fld id="{EDB761FF-D525-D64B-8909-8CF25B3FD480}" type="slidenum">
              <a:rPr lang="en-US" smtClean="0"/>
              <a:pPr/>
              <a:t>3</a:t>
            </a:fld>
            <a:endParaRPr lang="en-US" dirty="0"/>
          </a:p>
        </p:txBody>
      </p:sp>
    </p:spTree>
    <p:extLst>
      <p:ext uri="{BB962C8B-B14F-4D97-AF65-F5344CB8AC3E}">
        <p14:creationId xmlns:p14="http://schemas.microsoft.com/office/powerpoint/2010/main" val="3847862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9A87-B9FE-4140-BC5C-CFFC60D7958D}"/>
              </a:ext>
            </a:extLst>
          </p:cNvPr>
          <p:cNvSpPr>
            <a:spLocks noGrp="1"/>
          </p:cNvSpPr>
          <p:nvPr>
            <p:ph type="title"/>
          </p:nvPr>
        </p:nvSpPr>
        <p:spPr>
          <a:xfrm>
            <a:off x="681789" y="736357"/>
            <a:ext cx="10515600" cy="895042"/>
          </a:xfrm>
        </p:spPr>
        <p:txBody>
          <a:bodyPr>
            <a:normAutofit/>
          </a:bodyPr>
          <a:lstStyle/>
          <a:p>
            <a:r>
              <a:rPr lang="en-US" sz="3200" b="1" dirty="0" err="1" smtClean="0"/>
              <a:t>Données</a:t>
            </a:r>
            <a:r>
              <a:rPr lang="en-US" sz="3200" b="1" dirty="0" smtClean="0"/>
              <a:t> sur la santé – ESCC</a:t>
            </a:r>
            <a:endParaRPr lang="en-US" sz="3200" b="1" dirty="0"/>
          </a:p>
        </p:txBody>
      </p:sp>
      <p:pic>
        <p:nvPicPr>
          <p:cNvPr id="5" name="Content Placeholder 4"/>
          <p:cNvPicPr>
            <a:picLocks noGrp="1" noChangeAspect="1"/>
          </p:cNvPicPr>
          <p:nvPr>
            <p:ph idx="1"/>
          </p:nvPr>
        </p:nvPicPr>
        <p:blipFill>
          <a:blip r:embed="rId2"/>
          <a:stretch>
            <a:fillRect/>
          </a:stretch>
        </p:blipFill>
        <p:spPr>
          <a:xfrm>
            <a:off x="2534651" y="1832586"/>
            <a:ext cx="7259053" cy="4109659"/>
          </a:xfrm>
          <a:prstGeom prst="rect">
            <a:avLst/>
          </a:prstGeom>
        </p:spPr>
      </p:pic>
      <p:sp>
        <p:nvSpPr>
          <p:cNvPr id="4" name="Slide Number Placeholder 3">
            <a:extLst>
              <a:ext uri="{FF2B5EF4-FFF2-40B4-BE49-F238E27FC236}">
                <a16:creationId xmlns:a16="http://schemas.microsoft.com/office/drawing/2014/main" id="{D3DE9B18-EE6D-FD4A-BBF5-D72A146EE152}"/>
              </a:ext>
            </a:extLst>
          </p:cNvPr>
          <p:cNvSpPr>
            <a:spLocks noGrp="1"/>
          </p:cNvSpPr>
          <p:nvPr>
            <p:ph type="sldNum" sz="quarter" idx="12"/>
          </p:nvPr>
        </p:nvSpPr>
        <p:spPr/>
        <p:txBody>
          <a:bodyPr/>
          <a:lstStyle/>
          <a:p>
            <a:fld id="{EDB761FF-D525-D64B-8909-8CF25B3FD480}" type="slidenum">
              <a:rPr lang="en-US" smtClean="0"/>
              <a:pPr/>
              <a:t>4</a:t>
            </a:fld>
            <a:endParaRPr lang="en-US" dirty="0"/>
          </a:p>
        </p:txBody>
      </p:sp>
    </p:spTree>
    <p:extLst>
      <p:ext uri="{BB962C8B-B14F-4D97-AF65-F5344CB8AC3E}">
        <p14:creationId xmlns:p14="http://schemas.microsoft.com/office/powerpoint/2010/main" val="3816634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9A87-B9FE-4140-BC5C-CFFC60D7958D}"/>
              </a:ext>
            </a:extLst>
          </p:cNvPr>
          <p:cNvSpPr>
            <a:spLocks noGrp="1"/>
          </p:cNvSpPr>
          <p:nvPr>
            <p:ph type="title"/>
          </p:nvPr>
        </p:nvSpPr>
        <p:spPr>
          <a:xfrm>
            <a:off x="838200" y="828864"/>
            <a:ext cx="10515600" cy="895042"/>
          </a:xfrm>
        </p:spPr>
        <p:txBody>
          <a:bodyPr>
            <a:normAutofit/>
          </a:bodyPr>
          <a:lstStyle/>
          <a:p>
            <a:r>
              <a:rPr lang="en-US" sz="3200" b="1" dirty="0" err="1" smtClean="0"/>
              <a:t>Données</a:t>
            </a:r>
            <a:r>
              <a:rPr lang="en-US" sz="3200" b="1" dirty="0" smtClean="0"/>
              <a:t> sur la santé - ECMS</a:t>
            </a:r>
            <a:endParaRPr lang="en-US" sz="3200" b="1" dirty="0"/>
          </a:p>
        </p:txBody>
      </p:sp>
      <p:sp>
        <p:nvSpPr>
          <p:cNvPr id="3" name="Content Placeholder 2">
            <a:extLst>
              <a:ext uri="{FF2B5EF4-FFF2-40B4-BE49-F238E27FC236}">
                <a16:creationId xmlns:a16="http://schemas.microsoft.com/office/drawing/2014/main" id="{6C21607F-5890-6248-822B-36C9A5620878}"/>
              </a:ext>
            </a:extLst>
          </p:cNvPr>
          <p:cNvSpPr>
            <a:spLocks noGrp="1"/>
          </p:cNvSpPr>
          <p:nvPr>
            <p:ph idx="1"/>
          </p:nvPr>
        </p:nvSpPr>
        <p:spPr>
          <a:xfrm>
            <a:off x="2643266" y="4113885"/>
            <a:ext cx="8558134" cy="1228136"/>
          </a:xfrm>
        </p:spPr>
        <p:txBody>
          <a:bodyPr>
            <a:normAutofit/>
          </a:bodyPr>
          <a:lstStyle/>
          <a:p>
            <a:r>
              <a:rPr lang="fr-FR" dirty="0" smtClean="0"/>
              <a:t>Disponible depuis 2007, à tous les 2 ans.</a:t>
            </a:r>
          </a:p>
          <a:p>
            <a:r>
              <a:rPr lang="fr-FR" dirty="0"/>
              <a:t>La population cible de l'ECMS consiste en des personnes âgées de 3 à 79 ans vivant dans les 10 provinces.</a:t>
            </a:r>
            <a:endParaRPr lang="fr-FR" dirty="0" smtClean="0"/>
          </a:p>
        </p:txBody>
      </p:sp>
      <p:sp>
        <p:nvSpPr>
          <p:cNvPr id="4" name="Slide Number Placeholder 3">
            <a:extLst>
              <a:ext uri="{FF2B5EF4-FFF2-40B4-BE49-F238E27FC236}">
                <a16:creationId xmlns:a16="http://schemas.microsoft.com/office/drawing/2014/main" id="{D3DE9B18-EE6D-FD4A-BBF5-D72A146EE152}"/>
              </a:ext>
            </a:extLst>
          </p:cNvPr>
          <p:cNvSpPr>
            <a:spLocks noGrp="1"/>
          </p:cNvSpPr>
          <p:nvPr>
            <p:ph type="sldNum" sz="quarter" idx="12"/>
          </p:nvPr>
        </p:nvSpPr>
        <p:spPr/>
        <p:txBody>
          <a:bodyPr/>
          <a:lstStyle/>
          <a:p>
            <a:fld id="{EDB761FF-D525-D64B-8909-8CF25B3FD480}" type="slidenum">
              <a:rPr lang="en-US" smtClean="0"/>
              <a:pPr/>
              <a:t>5</a:t>
            </a:fld>
            <a:endParaRPr lang="en-US" dirty="0"/>
          </a:p>
        </p:txBody>
      </p:sp>
      <p:pic>
        <p:nvPicPr>
          <p:cNvPr id="5" name="Picture 4"/>
          <p:cNvPicPr>
            <a:picLocks noChangeAspect="1"/>
          </p:cNvPicPr>
          <p:nvPr/>
        </p:nvPicPr>
        <p:blipFill>
          <a:blip r:embed="rId2"/>
          <a:stretch>
            <a:fillRect/>
          </a:stretch>
        </p:blipFill>
        <p:spPr>
          <a:xfrm>
            <a:off x="987166" y="4223239"/>
            <a:ext cx="1703191" cy="1426422"/>
          </a:xfrm>
          <a:prstGeom prst="rect">
            <a:avLst/>
          </a:prstGeom>
        </p:spPr>
      </p:pic>
      <p:sp>
        <p:nvSpPr>
          <p:cNvPr id="6" name="Content Placeholder 2">
            <a:extLst>
              <a:ext uri="{FF2B5EF4-FFF2-40B4-BE49-F238E27FC236}">
                <a16:creationId xmlns:a16="http://schemas.microsoft.com/office/drawing/2014/main" id="{6C21607F-5890-6248-822B-36C9A5620878}"/>
              </a:ext>
            </a:extLst>
          </p:cNvPr>
          <p:cNvSpPr txBox="1">
            <a:spLocks/>
          </p:cNvSpPr>
          <p:nvPr/>
        </p:nvSpPr>
        <p:spPr>
          <a:xfrm>
            <a:off x="838200" y="1904176"/>
            <a:ext cx="10515600" cy="23309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MT Std" panose="020B0402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MT Std" panose="020B0402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MT Std" panose="020B0402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MT Std" panose="020B0402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MT Std" panose="020B0402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t>Recueille des renseignements  au moyen de mesures physiques directes, comme la tension artérielle, la taille, le poids et la condition physique (prélèvement des échantillons de sang, d'urine, de salive et de cheveux pour évaluer des biomarqueurs de maladies chroniques et infectieuses, de nutrition, d'exposition environnementale).</a:t>
            </a:r>
          </a:p>
          <a:p>
            <a:r>
              <a:rPr lang="fr-FR" dirty="0" smtClean="0"/>
              <a:t>Sont des données nationales de base qui contribueront à évaluer l'étendue de problèmes de santé comme l'obésité, l'hypertension, les maladies cardiovasculaires et l'exposition aux maladies infectieuses et aux contaminants présents dans l'environnement.</a:t>
            </a:r>
          </a:p>
        </p:txBody>
      </p:sp>
    </p:spTree>
    <p:extLst>
      <p:ext uri="{BB962C8B-B14F-4D97-AF65-F5344CB8AC3E}">
        <p14:creationId xmlns:p14="http://schemas.microsoft.com/office/powerpoint/2010/main" val="185863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9A87-B9FE-4140-BC5C-CFFC60D7958D}"/>
              </a:ext>
            </a:extLst>
          </p:cNvPr>
          <p:cNvSpPr>
            <a:spLocks noGrp="1"/>
          </p:cNvSpPr>
          <p:nvPr>
            <p:ph type="title"/>
          </p:nvPr>
        </p:nvSpPr>
        <p:spPr>
          <a:xfrm>
            <a:off x="625549" y="736357"/>
            <a:ext cx="10515600" cy="895042"/>
          </a:xfrm>
        </p:spPr>
        <p:txBody>
          <a:bodyPr>
            <a:normAutofit/>
          </a:bodyPr>
          <a:lstStyle/>
          <a:p>
            <a:r>
              <a:rPr lang="en-US" sz="3200" b="1" dirty="0" err="1" smtClean="0"/>
              <a:t>Données</a:t>
            </a:r>
            <a:r>
              <a:rPr lang="en-US" sz="3200" b="1" dirty="0" smtClean="0"/>
              <a:t> sur la santé - ECMS</a:t>
            </a:r>
            <a:endParaRPr lang="en-US" sz="3200" b="1" dirty="0"/>
          </a:p>
        </p:txBody>
      </p:sp>
      <p:sp>
        <p:nvSpPr>
          <p:cNvPr id="3" name="Content Placeholder 2">
            <a:extLst>
              <a:ext uri="{FF2B5EF4-FFF2-40B4-BE49-F238E27FC236}">
                <a16:creationId xmlns:a16="http://schemas.microsoft.com/office/drawing/2014/main" id="{6C21607F-5890-6248-822B-36C9A5620878}"/>
              </a:ext>
            </a:extLst>
          </p:cNvPr>
          <p:cNvSpPr>
            <a:spLocks noGrp="1"/>
          </p:cNvSpPr>
          <p:nvPr>
            <p:ph idx="1"/>
          </p:nvPr>
        </p:nvSpPr>
        <p:spPr>
          <a:xfrm>
            <a:off x="625549" y="1901259"/>
            <a:ext cx="10515600" cy="3656720"/>
          </a:xfrm>
        </p:spPr>
        <p:txBody>
          <a:bodyPr>
            <a:normAutofit fontScale="92500" lnSpcReduction="10000"/>
          </a:bodyPr>
          <a:lstStyle/>
          <a:p>
            <a:pPr marL="285750" indent="-285750"/>
            <a:r>
              <a:rPr lang="en-CA" b="1" dirty="0" smtClean="0"/>
              <a:t>Tableau </a:t>
            </a:r>
            <a:r>
              <a:rPr lang="en-CA" b="1" dirty="0"/>
              <a:t>13-10-0329-01 </a:t>
            </a:r>
            <a:r>
              <a:rPr lang="en-CA" b="1" dirty="0" smtClean="0"/>
              <a:t>(</a:t>
            </a:r>
            <a:r>
              <a:rPr lang="en-CA" b="1" dirty="0" err="1" smtClean="0"/>
              <a:t>anciennement</a:t>
            </a:r>
            <a:r>
              <a:rPr lang="en-CA" b="1" dirty="0" smtClean="0"/>
              <a:t> </a:t>
            </a:r>
            <a:r>
              <a:rPr lang="en-CA" b="1" dirty="0"/>
              <a:t>CANSIM 117-0011)</a:t>
            </a:r>
          </a:p>
          <a:p>
            <a:pPr marL="742950" lvl="1" indent="-285750"/>
            <a:r>
              <a:rPr lang="fr-FR" dirty="0" smtClean="0"/>
              <a:t>Distribution </a:t>
            </a:r>
            <a:r>
              <a:rPr lang="fr-FR" dirty="0"/>
              <a:t>de la population à domicile d'après les maladies chroniques, selon le sexe et le groupe </a:t>
            </a:r>
            <a:r>
              <a:rPr lang="fr-FR" dirty="0" smtClean="0"/>
              <a:t>d'âge, Canada excluant les territoires</a:t>
            </a:r>
            <a:endParaRPr lang="en-CA" dirty="0" smtClean="0"/>
          </a:p>
          <a:p>
            <a:pPr marL="285750" indent="-285750"/>
            <a:r>
              <a:rPr lang="en-CA" b="1" dirty="0" smtClean="0"/>
              <a:t>Tableau 13-10-0384-01</a:t>
            </a:r>
          </a:p>
          <a:p>
            <a:pPr marL="742950" lvl="1" indent="-285750"/>
            <a:r>
              <a:rPr lang="fr-FR" dirty="0"/>
              <a:t>Nombre et pourcentage de Canadiens de 20 à 79 ans faisant de l'hypertension ainsi que sensibilisation à la maladie et traitement et contrôle de la maladie parmi les hypertendus, par groupe d'âge et </a:t>
            </a:r>
            <a:r>
              <a:rPr lang="fr-FR" dirty="0" smtClean="0"/>
              <a:t>sexe, Canada </a:t>
            </a:r>
            <a:r>
              <a:rPr lang="fr-FR" dirty="0"/>
              <a:t>(sauf les territoires)</a:t>
            </a:r>
            <a:endParaRPr lang="en-CA" dirty="0" smtClean="0"/>
          </a:p>
          <a:p>
            <a:pPr marL="285750" indent="-285750"/>
            <a:r>
              <a:rPr lang="en-CA" b="1" dirty="0" smtClean="0"/>
              <a:t>Tableau 13-10-0373-01</a:t>
            </a:r>
          </a:p>
          <a:p>
            <a:pPr marL="742950" lvl="1" indent="-285750"/>
            <a:r>
              <a:rPr lang="fr-FR" dirty="0"/>
              <a:t>Nombre et pourcentage de canadiens âgés de 5 à 79 ans ayant un indice de masse corporelle mesuré dans la catégorie embonpoint ou obésité, selon le groupe d'âge et le </a:t>
            </a:r>
            <a:r>
              <a:rPr lang="fr-FR" dirty="0" smtClean="0"/>
              <a:t>sexe</a:t>
            </a:r>
            <a:r>
              <a:rPr lang="en-CA" dirty="0" smtClean="0"/>
              <a:t>, </a:t>
            </a:r>
            <a:r>
              <a:rPr lang="en-CA" dirty="0"/>
              <a:t>Canada excluding territories</a:t>
            </a:r>
          </a:p>
          <a:p>
            <a:pPr marL="285750" indent="-285750"/>
            <a:r>
              <a:rPr lang="en-CA" b="1" dirty="0" smtClean="0"/>
              <a:t>Tableau </a:t>
            </a:r>
            <a:r>
              <a:rPr lang="en-CA" b="1" dirty="0"/>
              <a:t>13-10-0331-01 </a:t>
            </a:r>
            <a:r>
              <a:rPr lang="en-CA" b="1" dirty="0" smtClean="0"/>
              <a:t>(</a:t>
            </a:r>
            <a:r>
              <a:rPr lang="en-CA" b="1" dirty="0" err="1" smtClean="0"/>
              <a:t>anciennement</a:t>
            </a:r>
            <a:r>
              <a:rPr lang="en-CA" b="1" dirty="0" smtClean="0"/>
              <a:t> </a:t>
            </a:r>
            <a:r>
              <a:rPr lang="en-CA" b="1" dirty="0"/>
              <a:t>CANSIM 117-0013)</a:t>
            </a:r>
          </a:p>
          <a:p>
            <a:pPr marL="742950" lvl="1" indent="-285750"/>
            <a:r>
              <a:rPr lang="fr-FR" dirty="0"/>
              <a:t>Distribution de la population à domicile d'après l'indice d'allergie, selon le sexe et le groupe </a:t>
            </a:r>
            <a:r>
              <a:rPr lang="fr-FR" dirty="0" smtClean="0"/>
              <a:t>d'âge, Canada excluant les territoires</a:t>
            </a:r>
          </a:p>
        </p:txBody>
      </p:sp>
      <p:sp>
        <p:nvSpPr>
          <p:cNvPr id="4" name="Slide Number Placeholder 3">
            <a:extLst>
              <a:ext uri="{FF2B5EF4-FFF2-40B4-BE49-F238E27FC236}">
                <a16:creationId xmlns:a16="http://schemas.microsoft.com/office/drawing/2014/main" id="{D3DE9B18-EE6D-FD4A-BBF5-D72A146EE152}"/>
              </a:ext>
            </a:extLst>
          </p:cNvPr>
          <p:cNvSpPr>
            <a:spLocks noGrp="1"/>
          </p:cNvSpPr>
          <p:nvPr>
            <p:ph type="sldNum" sz="quarter" idx="12"/>
          </p:nvPr>
        </p:nvSpPr>
        <p:spPr/>
        <p:txBody>
          <a:bodyPr/>
          <a:lstStyle/>
          <a:p>
            <a:fld id="{EDB761FF-D525-D64B-8909-8CF25B3FD480}" type="slidenum">
              <a:rPr lang="en-US" smtClean="0"/>
              <a:pPr/>
              <a:t>6</a:t>
            </a:fld>
            <a:endParaRPr lang="en-US" dirty="0"/>
          </a:p>
        </p:txBody>
      </p:sp>
    </p:spTree>
    <p:extLst>
      <p:ext uri="{BB962C8B-B14F-4D97-AF65-F5344CB8AC3E}">
        <p14:creationId xmlns:p14="http://schemas.microsoft.com/office/powerpoint/2010/main" val="178004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9A87-B9FE-4140-BC5C-CFFC60D7958D}"/>
              </a:ext>
            </a:extLst>
          </p:cNvPr>
          <p:cNvSpPr>
            <a:spLocks noGrp="1"/>
          </p:cNvSpPr>
          <p:nvPr>
            <p:ph type="title"/>
          </p:nvPr>
        </p:nvSpPr>
        <p:spPr>
          <a:xfrm>
            <a:off x="526195" y="1001050"/>
            <a:ext cx="3287816" cy="996191"/>
          </a:xfrm>
        </p:spPr>
        <p:txBody>
          <a:bodyPr>
            <a:normAutofit/>
          </a:bodyPr>
          <a:lstStyle/>
          <a:p>
            <a:r>
              <a:rPr lang="en-US" sz="3200" b="1" dirty="0" err="1" smtClean="0"/>
              <a:t>Données</a:t>
            </a:r>
            <a:r>
              <a:rPr lang="en-US" sz="3200" b="1" dirty="0" smtClean="0"/>
              <a:t> sur la santé - ECMS</a:t>
            </a:r>
            <a:endParaRPr lang="en-US" sz="3200" b="1" dirty="0"/>
          </a:p>
        </p:txBody>
      </p:sp>
      <p:sp>
        <p:nvSpPr>
          <p:cNvPr id="4" name="Slide Number Placeholder 3">
            <a:extLst>
              <a:ext uri="{FF2B5EF4-FFF2-40B4-BE49-F238E27FC236}">
                <a16:creationId xmlns:a16="http://schemas.microsoft.com/office/drawing/2014/main" id="{D3DE9B18-EE6D-FD4A-BBF5-D72A146EE152}"/>
              </a:ext>
            </a:extLst>
          </p:cNvPr>
          <p:cNvSpPr>
            <a:spLocks noGrp="1"/>
          </p:cNvSpPr>
          <p:nvPr>
            <p:ph type="sldNum" sz="quarter" idx="12"/>
          </p:nvPr>
        </p:nvSpPr>
        <p:spPr/>
        <p:txBody>
          <a:bodyPr/>
          <a:lstStyle/>
          <a:p>
            <a:fld id="{EDB761FF-D525-D64B-8909-8CF25B3FD480}" type="slidenum">
              <a:rPr lang="en-US" smtClean="0"/>
              <a:pPr/>
              <a:t>7</a:t>
            </a:fld>
            <a:endParaRPr lang="en-US" dirty="0"/>
          </a:p>
        </p:txBody>
      </p:sp>
      <p:pic>
        <p:nvPicPr>
          <p:cNvPr id="6" name="Content Placeholder 5"/>
          <p:cNvPicPr>
            <a:picLocks noGrp="1" noChangeAspect="1"/>
          </p:cNvPicPr>
          <p:nvPr>
            <p:ph idx="1"/>
          </p:nvPr>
        </p:nvPicPr>
        <p:blipFill>
          <a:blip r:embed="rId2"/>
          <a:stretch>
            <a:fillRect/>
          </a:stretch>
        </p:blipFill>
        <p:spPr>
          <a:xfrm>
            <a:off x="3814011" y="523530"/>
            <a:ext cx="7395911" cy="5610379"/>
          </a:xfrm>
          <a:prstGeom prst="rect">
            <a:avLst/>
          </a:prstGeom>
        </p:spPr>
      </p:pic>
    </p:spTree>
    <p:extLst>
      <p:ext uri="{BB962C8B-B14F-4D97-AF65-F5344CB8AC3E}">
        <p14:creationId xmlns:p14="http://schemas.microsoft.com/office/powerpoint/2010/main" val="117920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9A87-B9FE-4140-BC5C-CFFC60D7958D}"/>
              </a:ext>
            </a:extLst>
          </p:cNvPr>
          <p:cNvSpPr>
            <a:spLocks noGrp="1"/>
          </p:cNvSpPr>
          <p:nvPr>
            <p:ph type="title"/>
          </p:nvPr>
        </p:nvSpPr>
        <p:spPr>
          <a:xfrm>
            <a:off x="441158" y="752783"/>
            <a:ext cx="10515600" cy="895042"/>
          </a:xfrm>
        </p:spPr>
        <p:txBody>
          <a:bodyPr>
            <a:normAutofit/>
          </a:bodyPr>
          <a:lstStyle/>
          <a:p>
            <a:r>
              <a:rPr lang="en-US" sz="3200" b="1" dirty="0" err="1" smtClean="0"/>
              <a:t>Données</a:t>
            </a:r>
            <a:r>
              <a:rPr lang="en-US" sz="3200" b="1" dirty="0" smtClean="0"/>
              <a:t> sur la santé - ECMS</a:t>
            </a:r>
            <a:endParaRPr lang="en-US" sz="3200" b="1" dirty="0"/>
          </a:p>
        </p:txBody>
      </p:sp>
      <p:sp>
        <p:nvSpPr>
          <p:cNvPr id="4" name="Slide Number Placeholder 3">
            <a:extLst>
              <a:ext uri="{FF2B5EF4-FFF2-40B4-BE49-F238E27FC236}">
                <a16:creationId xmlns:a16="http://schemas.microsoft.com/office/drawing/2014/main" id="{D3DE9B18-EE6D-FD4A-BBF5-D72A146EE152}"/>
              </a:ext>
            </a:extLst>
          </p:cNvPr>
          <p:cNvSpPr>
            <a:spLocks noGrp="1"/>
          </p:cNvSpPr>
          <p:nvPr>
            <p:ph type="sldNum" sz="quarter" idx="12"/>
          </p:nvPr>
        </p:nvSpPr>
        <p:spPr/>
        <p:txBody>
          <a:bodyPr/>
          <a:lstStyle/>
          <a:p>
            <a:fld id="{EDB761FF-D525-D64B-8909-8CF25B3FD480}" type="slidenum">
              <a:rPr lang="en-US" smtClean="0"/>
              <a:pPr/>
              <a:t>8</a:t>
            </a:fld>
            <a:endParaRPr lang="en-US" dirty="0"/>
          </a:p>
        </p:txBody>
      </p:sp>
      <p:pic>
        <p:nvPicPr>
          <p:cNvPr id="5" name="Content Placeholder 4"/>
          <p:cNvPicPr>
            <a:picLocks noGrp="1" noChangeAspect="1"/>
          </p:cNvPicPr>
          <p:nvPr>
            <p:ph idx="1"/>
          </p:nvPr>
        </p:nvPicPr>
        <p:blipFill rotWithShape="1">
          <a:blip r:embed="rId2"/>
          <a:srcRect b="4010"/>
          <a:stretch/>
        </p:blipFill>
        <p:spPr>
          <a:xfrm>
            <a:off x="441157" y="1777271"/>
            <a:ext cx="9956043" cy="4419564"/>
          </a:xfrm>
          <a:prstGeom prst="rect">
            <a:avLst/>
          </a:prstGeom>
        </p:spPr>
      </p:pic>
      <p:sp>
        <p:nvSpPr>
          <p:cNvPr id="8" name="Rectangle 7"/>
          <p:cNvSpPr/>
          <p:nvPr/>
        </p:nvSpPr>
        <p:spPr>
          <a:xfrm>
            <a:off x="5698958" y="1647825"/>
            <a:ext cx="5153526" cy="1203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7" name="Picture 6"/>
          <p:cNvPicPr>
            <a:picLocks noChangeAspect="1"/>
          </p:cNvPicPr>
          <p:nvPr/>
        </p:nvPicPr>
        <p:blipFill>
          <a:blip r:embed="rId3"/>
          <a:stretch>
            <a:fillRect/>
          </a:stretch>
        </p:blipFill>
        <p:spPr>
          <a:xfrm>
            <a:off x="6707830" y="50563"/>
            <a:ext cx="3409591" cy="3453416"/>
          </a:xfrm>
          <a:prstGeom prst="rect">
            <a:avLst/>
          </a:prstGeom>
        </p:spPr>
      </p:pic>
    </p:spTree>
    <p:extLst>
      <p:ext uri="{BB962C8B-B14F-4D97-AF65-F5344CB8AC3E}">
        <p14:creationId xmlns:p14="http://schemas.microsoft.com/office/powerpoint/2010/main" val="4245819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Jérôme_4 mars2019.potx" id="{7EB28CEF-ED06-4A6D-B962-6E6BEA304AD0}" vid="{9BD301AD-45D6-4BD8-B9A5-EB499ACE8D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St-Jérôme_4 mars2019</Template>
  <TotalTime>1215</TotalTime>
  <Words>868</Words>
  <Application>Microsoft Office PowerPoint</Application>
  <PresentationFormat>Grand écran</PresentationFormat>
  <Paragraphs>72</Paragraphs>
  <Slides>12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Arial</vt:lpstr>
      <vt:lpstr>Arial MT Std</vt:lpstr>
      <vt:lpstr>Calibri</vt:lpstr>
      <vt:lpstr>Office Theme</vt:lpstr>
      <vt:lpstr>Un aperçu des données et enquêtes de Statistique Canada</vt:lpstr>
      <vt:lpstr>Données sur la santé </vt:lpstr>
      <vt:lpstr>Données sur la santé - ESCC</vt:lpstr>
      <vt:lpstr>Données sur la santé – ESCC</vt:lpstr>
      <vt:lpstr>Données sur la santé – ESCC</vt:lpstr>
      <vt:lpstr>Données sur la santé - ECMS</vt:lpstr>
      <vt:lpstr>Données sur la santé - ECMS</vt:lpstr>
      <vt:lpstr>Données sur la santé - ECMS</vt:lpstr>
      <vt:lpstr>Données sur la santé - ECMS</vt:lpstr>
      <vt:lpstr>Données sur la santé - ECI</vt:lpstr>
      <vt:lpstr>Données sur la santé - ECI</vt:lpstr>
      <vt:lpstr>Données sur la santé – Autres sources</vt:lpstr>
    </vt:vector>
  </TitlesOfParts>
  <Company>StatCan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des données de Statistique Canada au CÉGEP de St-Jérôme</dc:title>
  <dc:creator>Nguyen, Thérèse - MON/MON</dc:creator>
  <cp:lastModifiedBy>Sandra Lenneville</cp:lastModifiedBy>
  <cp:revision>84</cp:revision>
  <dcterms:created xsi:type="dcterms:W3CDTF">2019-03-03T20:58:15Z</dcterms:created>
  <dcterms:modified xsi:type="dcterms:W3CDTF">2019-09-06T18:54:23Z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279888288</vt:i4>
  </property>
  <property fmtid="{D5CDD505-2E9C-101B-9397-08002B2CF9AE}" pid="4" name="_EmailSubject">
    <vt:lpwstr>Un aperçu des données et enquêtes de Statistique Canada</vt:lpwstr>
  </property>
  <property fmtid="{D5CDD505-2E9C-101B-9397-08002B2CF9AE}" pid="5" name="_AuthorEmail">
    <vt:lpwstr>therese.nguyen@canada.ca</vt:lpwstr>
  </property>
  <property fmtid="{D5CDD505-2E9C-101B-9397-08002B2CF9AE}" pid="6" name="_AuthorEmailDisplayName">
    <vt:lpwstr>Nguyen, Thérèse (STATCAN)</vt:lpwstr>
  </property>
  <property fmtid="{D5CDD505-2E9C-101B-9397-08002B2CF9AE}" pid="7" name="_PreviousAdHocReviewCycleID">
    <vt:i4>279888288</vt:i4>
  </property>
</Properties>
</file>